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89"/>
  </p:notesMasterIdLst>
  <p:handoutMasterIdLst>
    <p:handoutMasterId r:id="rId90"/>
  </p:handoutMasterIdLst>
  <p:sldIdLst>
    <p:sldId id="597" r:id="rId2"/>
    <p:sldId id="625" r:id="rId3"/>
    <p:sldId id="267" r:id="rId4"/>
    <p:sldId id="518" r:id="rId5"/>
    <p:sldId id="519" r:id="rId6"/>
    <p:sldId id="342" r:id="rId7"/>
    <p:sldId id="343" r:id="rId8"/>
    <p:sldId id="337" r:id="rId9"/>
    <p:sldId id="274" r:id="rId10"/>
    <p:sldId id="275" r:id="rId11"/>
    <p:sldId id="276" r:id="rId12"/>
    <p:sldId id="277" r:id="rId13"/>
    <p:sldId id="278" r:id="rId14"/>
    <p:sldId id="279" r:id="rId15"/>
    <p:sldId id="257" r:id="rId16"/>
    <p:sldId id="599" r:id="rId17"/>
    <p:sldId id="281" r:id="rId18"/>
    <p:sldId id="286" r:id="rId19"/>
    <p:sldId id="282" r:id="rId20"/>
    <p:sldId id="272" r:id="rId21"/>
    <p:sldId id="262" r:id="rId22"/>
    <p:sldId id="284" r:id="rId23"/>
    <p:sldId id="283" r:id="rId24"/>
    <p:sldId id="269" r:id="rId25"/>
    <p:sldId id="287" r:id="rId26"/>
    <p:sldId id="288" r:id="rId27"/>
    <p:sldId id="285" r:id="rId28"/>
    <p:sldId id="280" r:id="rId29"/>
    <p:sldId id="423" r:id="rId30"/>
    <p:sldId id="312" r:id="rId31"/>
    <p:sldId id="402" r:id="rId32"/>
    <p:sldId id="329" r:id="rId33"/>
    <p:sldId id="521" r:id="rId34"/>
    <p:sldId id="328" r:id="rId35"/>
    <p:sldId id="600" r:id="rId36"/>
    <p:sldId id="330" r:id="rId37"/>
    <p:sldId id="333" r:id="rId38"/>
    <p:sldId id="417" r:id="rId39"/>
    <p:sldId id="308" r:id="rId40"/>
    <p:sldId id="601" r:id="rId41"/>
    <p:sldId id="602" r:id="rId42"/>
    <p:sldId id="603" r:id="rId43"/>
    <p:sldId id="604" r:id="rId44"/>
    <p:sldId id="605" r:id="rId45"/>
    <p:sldId id="606" r:id="rId46"/>
    <p:sldId id="607" r:id="rId47"/>
    <p:sldId id="608" r:id="rId48"/>
    <p:sldId id="609" r:id="rId49"/>
    <p:sldId id="610" r:id="rId50"/>
    <p:sldId id="611" r:id="rId51"/>
    <p:sldId id="612" r:id="rId52"/>
    <p:sldId id="613" r:id="rId53"/>
    <p:sldId id="614" r:id="rId54"/>
    <p:sldId id="570" r:id="rId55"/>
    <p:sldId id="409" r:id="rId56"/>
    <p:sldId id="261" r:id="rId57"/>
    <p:sldId id="412" r:id="rId58"/>
    <p:sldId id="413" r:id="rId59"/>
    <p:sldId id="589" r:id="rId60"/>
    <p:sldId id="421" r:id="rId61"/>
    <p:sldId id="587" r:id="rId62"/>
    <p:sldId id="591" r:id="rId63"/>
    <p:sldId id="424" r:id="rId64"/>
    <p:sldId id="426" r:id="rId65"/>
    <p:sldId id="256" r:id="rId66"/>
    <p:sldId id="624" r:id="rId67"/>
    <p:sldId id="590" r:id="rId68"/>
    <p:sldId id="540" r:id="rId69"/>
    <p:sldId id="311" r:id="rId70"/>
    <p:sldId id="615" r:id="rId71"/>
    <p:sldId id="616" r:id="rId72"/>
    <p:sldId id="617" r:id="rId73"/>
    <p:sldId id="618" r:id="rId74"/>
    <p:sldId id="619" r:id="rId75"/>
    <p:sldId id="620" r:id="rId76"/>
    <p:sldId id="592" r:id="rId77"/>
    <p:sldId id="344" r:id="rId78"/>
    <p:sldId id="345" r:id="rId79"/>
    <p:sldId id="513" r:id="rId80"/>
    <p:sldId id="512" r:id="rId81"/>
    <p:sldId id="626" r:id="rId82"/>
    <p:sldId id="350" r:id="rId83"/>
    <p:sldId id="341" r:id="rId84"/>
    <p:sldId id="418" r:id="rId85"/>
    <p:sldId id="469" r:id="rId86"/>
    <p:sldId id="593" r:id="rId87"/>
    <p:sldId id="470" r:id="rId88"/>
  </p:sldIdLst>
  <p:sldSz cx="9144000" cy="6858000" type="screen4x3"/>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a"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B62"/>
    <a:srgbClr val="FEE52A"/>
    <a:srgbClr val="FAD32E"/>
    <a:srgbClr val="FBDE2D"/>
    <a:srgbClr val="007434"/>
    <a:srgbClr val="6699FF"/>
    <a:srgbClr val="4CC80E"/>
    <a:srgbClr val="540000"/>
    <a:srgbClr val="F9BF2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0" autoAdjust="0"/>
    <p:restoredTop sz="93789" autoAdjust="0"/>
  </p:normalViewPr>
  <p:slideViewPr>
    <p:cSldViewPr>
      <p:cViewPr varScale="1">
        <p:scale>
          <a:sx n="102" d="100"/>
          <a:sy n="102" d="100"/>
        </p:scale>
        <p:origin x="966" y="96"/>
      </p:cViewPr>
      <p:guideLst>
        <p:guide orient="horz" pos="2160"/>
        <p:guide pos="2880"/>
      </p:guideLst>
    </p:cSldViewPr>
  </p:slideViewPr>
  <p:outlineViewPr>
    <p:cViewPr>
      <p:scale>
        <a:sx n="33" d="100"/>
        <a:sy n="33" d="100"/>
      </p:scale>
      <p:origin x="0" y="-1147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2694"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5660" cy="496411"/>
          </a:xfrm>
          <a:prstGeom prst="rect">
            <a:avLst/>
          </a:prstGeom>
        </p:spPr>
        <p:txBody>
          <a:bodyPr vert="horz" lIns="95570" tIns="47785" rIns="95570" bIns="47785" rtlCol="0"/>
          <a:lstStyle>
            <a:lvl1pPr algn="l">
              <a:defRPr sz="1300"/>
            </a:lvl1pPr>
          </a:lstStyle>
          <a:p>
            <a:endParaRPr lang="sv-SE"/>
          </a:p>
        </p:txBody>
      </p:sp>
      <p:sp>
        <p:nvSpPr>
          <p:cNvPr id="3" name="Platshållare för datum 2"/>
          <p:cNvSpPr>
            <a:spLocks noGrp="1"/>
          </p:cNvSpPr>
          <p:nvPr>
            <p:ph type="dt" sz="quarter" idx="1"/>
          </p:nvPr>
        </p:nvSpPr>
        <p:spPr>
          <a:xfrm>
            <a:off x="3850442" y="1"/>
            <a:ext cx="2945660" cy="496411"/>
          </a:xfrm>
          <a:prstGeom prst="rect">
            <a:avLst/>
          </a:prstGeom>
        </p:spPr>
        <p:txBody>
          <a:bodyPr vert="horz" lIns="95570" tIns="47785" rIns="95570" bIns="47785" rtlCol="0"/>
          <a:lstStyle>
            <a:lvl1pPr algn="r">
              <a:defRPr sz="1300"/>
            </a:lvl1pPr>
          </a:lstStyle>
          <a:p>
            <a:fld id="{FF1AA69C-8E75-4C53-A632-08B8BCAA9622}" type="datetimeFigureOut">
              <a:rPr lang="sv-SE" smtClean="0"/>
              <a:pPr/>
              <a:t>2024-02-23</a:t>
            </a:fld>
            <a:endParaRPr lang="sv-SE"/>
          </a:p>
        </p:txBody>
      </p:sp>
      <p:sp>
        <p:nvSpPr>
          <p:cNvPr id="4" name="Platshållare för sidfot 3"/>
          <p:cNvSpPr>
            <a:spLocks noGrp="1"/>
          </p:cNvSpPr>
          <p:nvPr>
            <p:ph type="ftr" sz="quarter" idx="2"/>
          </p:nvPr>
        </p:nvSpPr>
        <p:spPr>
          <a:xfrm>
            <a:off x="0" y="9430091"/>
            <a:ext cx="2945660" cy="496411"/>
          </a:xfrm>
          <a:prstGeom prst="rect">
            <a:avLst/>
          </a:prstGeom>
        </p:spPr>
        <p:txBody>
          <a:bodyPr vert="horz" lIns="95570" tIns="47785" rIns="95570" bIns="47785" rtlCol="0" anchor="b"/>
          <a:lstStyle>
            <a:lvl1pPr algn="l">
              <a:defRPr sz="1300"/>
            </a:lvl1pPr>
          </a:lstStyle>
          <a:p>
            <a:endParaRPr lang="sv-SE"/>
          </a:p>
        </p:txBody>
      </p:sp>
      <p:sp>
        <p:nvSpPr>
          <p:cNvPr id="5" name="Platshållare för bildnummer 4"/>
          <p:cNvSpPr>
            <a:spLocks noGrp="1"/>
          </p:cNvSpPr>
          <p:nvPr>
            <p:ph type="sldNum" sz="quarter" idx="3"/>
          </p:nvPr>
        </p:nvSpPr>
        <p:spPr>
          <a:xfrm>
            <a:off x="3850442" y="9430091"/>
            <a:ext cx="2945660" cy="496411"/>
          </a:xfrm>
          <a:prstGeom prst="rect">
            <a:avLst/>
          </a:prstGeom>
        </p:spPr>
        <p:txBody>
          <a:bodyPr vert="horz" lIns="95570" tIns="47785" rIns="95570" bIns="47785" rtlCol="0" anchor="b"/>
          <a:lstStyle>
            <a:lvl1pPr algn="r">
              <a:defRPr sz="1300"/>
            </a:lvl1pPr>
          </a:lstStyle>
          <a:p>
            <a:fld id="{42486053-A08C-4622-B790-926274C69FE5}" type="slidenum">
              <a:rPr lang="sv-SE" smtClean="0"/>
              <a:pPr/>
              <a:t>‹#›</a:t>
            </a:fld>
            <a:endParaRPr lang="sv-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5660" cy="496411"/>
          </a:xfrm>
          <a:prstGeom prst="rect">
            <a:avLst/>
          </a:prstGeom>
        </p:spPr>
        <p:txBody>
          <a:bodyPr vert="horz" lIns="95570" tIns="47785" rIns="95570" bIns="47785" rtlCol="0"/>
          <a:lstStyle>
            <a:lvl1pPr algn="l">
              <a:defRPr sz="1300"/>
            </a:lvl1pPr>
          </a:lstStyle>
          <a:p>
            <a:endParaRPr lang="sv-SE"/>
          </a:p>
        </p:txBody>
      </p:sp>
      <p:sp>
        <p:nvSpPr>
          <p:cNvPr id="3" name="Platshållare för datum 2"/>
          <p:cNvSpPr>
            <a:spLocks noGrp="1"/>
          </p:cNvSpPr>
          <p:nvPr>
            <p:ph type="dt" idx="1"/>
          </p:nvPr>
        </p:nvSpPr>
        <p:spPr>
          <a:xfrm>
            <a:off x="3850442" y="1"/>
            <a:ext cx="2945660" cy="496411"/>
          </a:xfrm>
          <a:prstGeom prst="rect">
            <a:avLst/>
          </a:prstGeom>
        </p:spPr>
        <p:txBody>
          <a:bodyPr vert="horz" lIns="95570" tIns="47785" rIns="95570" bIns="47785" rtlCol="0"/>
          <a:lstStyle>
            <a:lvl1pPr algn="r">
              <a:defRPr sz="1300"/>
            </a:lvl1pPr>
          </a:lstStyle>
          <a:p>
            <a:fld id="{52C490D7-E315-4657-BA47-E786F6C6F521}" type="datetimeFigureOut">
              <a:rPr lang="sv-SE" smtClean="0"/>
              <a:pPr/>
              <a:t>2024-02-23</a:t>
            </a:fld>
            <a:endParaRPr lang="sv-SE"/>
          </a:p>
        </p:txBody>
      </p:sp>
      <p:sp>
        <p:nvSpPr>
          <p:cNvPr id="4" name="Platshållare för bildobjekt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5570" tIns="47785" rIns="95570" bIns="47785" rtlCol="0" anchor="ctr"/>
          <a:lstStyle/>
          <a:p>
            <a:endParaRPr lang="sv-SE"/>
          </a:p>
        </p:txBody>
      </p:sp>
      <p:sp>
        <p:nvSpPr>
          <p:cNvPr id="5" name="Platshållare för anteckningar 4"/>
          <p:cNvSpPr>
            <a:spLocks noGrp="1"/>
          </p:cNvSpPr>
          <p:nvPr>
            <p:ph type="body" sz="quarter" idx="3"/>
          </p:nvPr>
        </p:nvSpPr>
        <p:spPr>
          <a:xfrm>
            <a:off x="679768" y="4715908"/>
            <a:ext cx="5438140" cy="4467701"/>
          </a:xfrm>
          <a:prstGeom prst="rect">
            <a:avLst/>
          </a:prstGeom>
        </p:spPr>
        <p:txBody>
          <a:bodyPr vert="horz" lIns="95570" tIns="47785" rIns="95570" bIns="47785"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0091"/>
            <a:ext cx="2945660" cy="496411"/>
          </a:xfrm>
          <a:prstGeom prst="rect">
            <a:avLst/>
          </a:prstGeom>
        </p:spPr>
        <p:txBody>
          <a:bodyPr vert="horz" lIns="95570" tIns="47785" rIns="95570" bIns="47785" rtlCol="0" anchor="b"/>
          <a:lstStyle>
            <a:lvl1pPr algn="l">
              <a:defRPr sz="1300"/>
            </a:lvl1pPr>
          </a:lstStyle>
          <a:p>
            <a:endParaRPr lang="sv-SE"/>
          </a:p>
        </p:txBody>
      </p:sp>
      <p:sp>
        <p:nvSpPr>
          <p:cNvPr id="7" name="Platshållare för bildnummer 6"/>
          <p:cNvSpPr>
            <a:spLocks noGrp="1"/>
          </p:cNvSpPr>
          <p:nvPr>
            <p:ph type="sldNum" sz="quarter" idx="5"/>
          </p:nvPr>
        </p:nvSpPr>
        <p:spPr>
          <a:xfrm>
            <a:off x="3850442" y="9430091"/>
            <a:ext cx="2945660" cy="496411"/>
          </a:xfrm>
          <a:prstGeom prst="rect">
            <a:avLst/>
          </a:prstGeom>
        </p:spPr>
        <p:txBody>
          <a:bodyPr vert="horz" lIns="95570" tIns="47785" rIns="95570" bIns="47785" rtlCol="0" anchor="b"/>
          <a:lstStyle>
            <a:lvl1pPr algn="r">
              <a:defRPr sz="1300"/>
            </a:lvl1pPr>
          </a:lstStyle>
          <a:p>
            <a:fld id="{8790291D-7291-416D-A4B0-8581E6973EAE}" type="slidenum">
              <a:rPr lang="sv-SE" smtClean="0"/>
              <a:pPr/>
              <a:t>‹#›</a:t>
            </a:fld>
            <a:endParaRPr lang="sv-S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2</a:t>
            </a:fld>
            <a:endParaRPr lang="sv-SE"/>
          </a:p>
        </p:txBody>
      </p:sp>
    </p:spTree>
    <p:extLst>
      <p:ext uri="{BB962C8B-B14F-4D97-AF65-F5344CB8AC3E}">
        <p14:creationId xmlns:p14="http://schemas.microsoft.com/office/powerpoint/2010/main" val="2588308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31</a:t>
            </a:fld>
            <a:endParaRPr 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32</a:t>
            </a:fld>
            <a:endParaRPr 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33</a:t>
            </a:fld>
            <a:endParaRPr lang="sv-SE"/>
          </a:p>
        </p:txBody>
      </p:sp>
    </p:spTree>
    <p:extLst>
      <p:ext uri="{BB962C8B-B14F-4D97-AF65-F5344CB8AC3E}">
        <p14:creationId xmlns:p14="http://schemas.microsoft.com/office/powerpoint/2010/main" val="597857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34</a:t>
            </a:fld>
            <a:endParaRPr 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A2CDF-B8F2-EFEA-E297-055D40A5498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800EAFB-10F5-DD94-A39C-686882499A5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C2592BF-2456-C97C-03FE-46E325C4841D}"/>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8A0B3C7B-1DD5-BEA0-1FFB-8EEA7D977AE9}"/>
              </a:ext>
            </a:extLst>
          </p:cNvPr>
          <p:cNvSpPr>
            <a:spLocks noGrp="1"/>
          </p:cNvSpPr>
          <p:nvPr>
            <p:ph type="sldNum" sz="quarter" idx="10"/>
          </p:nvPr>
        </p:nvSpPr>
        <p:spPr/>
        <p:txBody>
          <a:bodyPr/>
          <a:lstStyle/>
          <a:p>
            <a:fld id="{8790291D-7291-416D-A4B0-8581E6973EAE}" type="slidenum">
              <a:rPr lang="sv-SE" smtClean="0"/>
              <a:pPr/>
              <a:t>35</a:t>
            </a:fld>
            <a:endParaRPr lang="sv-SE"/>
          </a:p>
        </p:txBody>
      </p:sp>
    </p:spTree>
    <p:extLst>
      <p:ext uri="{BB962C8B-B14F-4D97-AF65-F5344CB8AC3E}">
        <p14:creationId xmlns:p14="http://schemas.microsoft.com/office/powerpoint/2010/main" val="3171123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36</a:t>
            </a:fld>
            <a:endParaRPr lang="sv-S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37</a:t>
            </a:fld>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38</a:t>
            </a:fld>
            <a:endParaRPr lang="sv-SE"/>
          </a:p>
        </p:txBody>
      </p:sp>
    </p:spTree>
    <p:extLst>
      <p:ext uri="{BB962C8B-B14F-4D97-AF65-F5344CB8AC3E}">
        <p14:creationId xmlns:p14="http://schemas.microsoft.com/office/powerpoint/2010/main" val="357962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39</a:t>
            </a:fld>
            <a:endParaRPr 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6CAC5-B66D-E511-7774-031DFC18CE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40C1650-938C-137E-68A1-9FA1345FA93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85D6A60-A70E-8D88-013A-854891A410D1}"/>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289C496C-39E7-502F-7D7B-E4F7944955CC}"/>
              </a:ext>
            </a:extLst>
          </p:cNvPr>
          <p:cNvSpPr>
            <a:spLocks noGrp="1"/>
          </p:cNvSpPr>
          <p:nvPr>
            <p:ph type="sldNum" sz="quarter" idx="10"/>
          </p:nvPr>
        </p:nvSpPr>
        <p:spPr/>
        <p:txBody>
          <a:bodyPr/>
          <a:lstStyle/>
          <a:p>
            <a:fld id="{8790291D-7291-416D-A4B0-8581E6973EAE}" type="slidenum">
              <a:rPr lang="sv-SE" smtClean="0"/>
              <a:pPr/>
              <a:t>40</a:t>
            </a:fld>
            <a:endParaRPr lang="sv-SE"/>
          </a:p>
        </p:txBody>
      </p:sp>
    </p:spTree>
    <p:extLst>
      <p:ext uri="{BB962C8B-B14F-4D97-AF65-F5344CB8AC3E}">
        <p14:creationId xmlns:p14="http://schemas.microsoft.com/office/powerpoint/2010/main" val="4285825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3</a:t>
            </a:fld>
            <a:endParaRPr 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6F473-EDE2-574C-87C5-9F8F7EBE845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5EF42A8-C409-C2C9-82FB-CAD2608090E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E4B1B6A-8B8F-D8BB-1941-18C3EB42DA68}"/>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25EFF26E-4FB6-E496-5C13-6419E891CD11}"/>
              </a:ext>
            </a:extLst>
          </p:cNvPr>
          <p:cNvSpPr>
            <a:spLocks noGrp="1"/>
          </p:cNvSpPr>
          <p:nvPr>
            <p:ph type="sldNum" sz="quarter" idx="10"/>
          </p:nvPr>
        </p:nvSpPr>
        <p:spPr/>
        <p:txBody>
          <a:bodyPr/>
          <a:lstStyle/>
          <a:p>
            <a:fld id="{8790291D-7291-416D-A4B0-8581E6973EAE}" type="slidenum">
              <a:rPr lang="sv-SE" smtClean="0"/>
              <a:pPr/>
              <a:t>41</a:t>
            </a:fld>
            <a:endParaRPr lang="sv-SE"/>
          </a:p>
        </p:txBody>
      </p:sp>
    </p:spTree>
    <p:extLst>
      <p:ext uri="{BB962C8B-B14F-4D97-AF65-F5344CB8AC3E}">
        <p14:creationId xmlns:p14="http://schemas.microsoft.com/office/powerpoint/2010/main" val="3580889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882AB-CBF5-62C8-7F4B-9D924368E1A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F43B205-79FC-B7F2-B705-6B4C3144C70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F0F67E6-A217-E70A-6DFB-B11213279D04}"/>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FF7299E1-5C93-5CA2-B774-3955F76618EA}"/>
              </a:ext>
            </a:extLst>
          </p:cNvPr>
          <p:cNvSpPr>
            <a:spLocks noGrp="1"/>
          </p:cNvSpPr>
          <p:nvPr>
            <p:ph type="sldNum" sz="quarter" idx="10"/>
          </p:nvPr>
        </p:nvSpPr>
        <p:spPr/>
        <p:txBody>
          <a:bodyPr/>
          <a:lstStyle/>
          <a:p>
            <a:fld id="{8790291D-7291-416D-A4B0-8581E6973EAE}" type="slidenum">
              <a:rPr lang="sv-SE" smtClean="0"/>
              <a:pPr/>
              <a:t>42</a:t>
            </a:fld>
            <a:endParaRPr lang="sv-SE"/>
          </a:p>
        </p:txBody>
      </p:sp>
    </p:spTree>
    <p:extLst>
      <p:ext uri="{BB962C8B-B14F-4D97-AF65-F5344CB8AC3E}">
        <p14:creationId xmlns:p14="http://schemas.microsoft.com/office/powerpoint/2010/main" val="2944231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CD984-F397-24ED-AC57-5C2B51CDE94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BFF041C-5347-7516-6B42-F821370E81E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2B55940-F3BC-86C0-4EA1-8CF16E174EEA}"/>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4C34F667-0E9C-8A25-D183-4B7906DA9C2B}"/>
              </a:ext>
            </a:extLst>
          </p:cNvPr>
          <p:cNvSpPr>
            <a:spLocks noGrp="1"/>
          </p:cNvSpPr>
          <p:nvPr>
            <p:ph type="sldNum" sz="quarter" idx="10"/>
          </p:nvPr>
        </p:nvSpPr>
        <p:spPr/>
        <p:txBody>
          <a:bodyPr/>
          <a:lstStyle/>
          <a:p>
            <a:fld id="{8790291D-7291-416D-A4B0-8581E6973EAE}" type="slidenum">
              <a:rPr lang="sv-SE" smtClean="0"/>
              <a:pPr/>
              <a:t>43</a:t>
            </a:fld>
            <a:endParaRPr lang="sv-SE"/>
          </a:p>
        </p:txBody>
      </p:sp>
    </p:spTree>
    <p:extLst>
      <p:ext uri="{BB962C8B-B14F-4D97-AF65-F5344CB8AC3E}">
        <p14:creationId xmlns:p14="http://schemas.microsoft.com/office/powerpoint/2010/main" val="309042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711BA-B264-4873-CF9F-BF810466E0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C1D7D17-0992-B721-5138-7FC0F88D03A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F3735BC-10A8-B3BB-D11F-5FCDA0DE5198}"/>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69108E2C-427C-E4D2-03D2-D64285E4ACD9}"/>
              </a:ext>
            </a:extLst>
          </p:cNvPr>
          <p:cNvSpPr>
            <a:spLocks noGrp="1"/>
          </p:cNvSpPr>
          <p:nvPr>
            <p:ph type="sldNum" sz="quarter" idx="10"/>
          </p:nvPr>
        </p:nvSpPr>
        <p:spPr/>
        <p:txBody>
          <a:bodyPr/>
          <a:lstStyle/>
          <a:p>
            <a:fld id="{8790291D-7291-416D-A4B0-8581E6973EAE}" type="slidenum">
              <a:rPr lang="sv-SE" smtClean="0"/>
              <a:pPr/>
              <a:t>44</a:t>
            </a:fld>
            <a:endParaRPr lang="sv-SE"/>
          </a:p>
        </p:txBody>
      </p:sp>
    </p:spTree>
    <p:extLst>
      <p:ext uri="{BB962C8B-B14F-4D97-AF65-F5344CB8AC3E}">
        <p14:creationId xmlns:p14="http://schemas.microsoft.com/office/powerpoint/2010/main" val="2784144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B89B5-3933-E567-F50A-F2C7EE5DC36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874E72D-2B9F-B9EA-8C98-B8D7CBE0B5A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2128BCE-32EF-FAE3-8C09-15ED51665CA5}"/>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809D9DEC-989D-52FF-29D9-C8689B152522}"/>
              </a:ext>
            </a:extLst>
          </p:cNvPr>
          <p:cNvSpPr>
            <a:spLocks noGrp="1"/>
          </p:cNvSpPr>
          <p:nvPr>
            <p:ph type="sldNum" sz="quarter" idx="10"/>
          </p:nvPr>
        </p:nvSpPr>
        <p:spPr/>
        <p:txBody>
          <a:bodyPr/>
          <a:lstStyle/>
          <a:p>
            <a:fld id="{8790291D-7291-416D-A4B0-8581E6973EAE}" type="slidenum">
              <a:rPr lang="sv-SE" smtClean="0"/>
              <a:pPr/>
              <a:t>45</a:t>
            </a:fld>
            <a:endParaRPr lang="sv-SE"/>
          </a:p>
        </p:txBody>
      </p:sp>
    </p:spTree>
    <p:extLst>
      <p:ext uri="{BB962C8B-B14F-4D97-AF65-F5344CB8AC3E}">
        <p14:creationId xmlns:p14="http://schemas.microsoft.com/office/powerpoint/2010/main" val="2019587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17EB5-5FD9-4FAE-41DA-E29EEA5E263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386E1B0-ED95-0958-CE48-8B34233C4FF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B6E672A-DD9A-4C52-BC23-D7FEB87A4952}"/>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15037528-5AB3-49C6-BC4D-9C4B6B9A150D}"/>
              </a:ext>
            </a:extLst>
          </p:cNvPr>
          <p:cNvSpPr>
            <a:spLocks noGrp="1"/>
          </p:cNvSpPr>
          <p:nvPr>
            <p:ph type="sldNum" sz="quarter" idx="10"/>
          </p:nvPr>
        </p:nvSpPr>
        <p:spPr/>
        <p:txBody>
          <a:bodyPr/>
          <a:lstStyle/>
          <a:p>
            <a:fld id="{8790291D-7291-416D-A4B0-8581E6973EAE}" type="slidenum">
              <a:rPr lang="sv-SE" smtClean="0"/>
              <a:pPr/>
              <a:t>46</a:t>
            </a:fld>
            <a:endParaRPr lang="sv-SE"/>
          </a:p>
        </p:txBody>
      </p:sp>
    </p:spTree>
    <p:extLst>
      <p:ext uri="{BB962C8B-B14F-4D97-AF65-F5344CB8AC3E}">
        <p14:creationId xmlns:p14="http://schemas.microsoft.com/office/powerpoint/2010/main" val="1367535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9DC6C-D7EB-23DC-CBCA-D0DD978E9AB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12758C0-A6D1-D9B2-1131-4D546A8D80F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AF1DF6B-D6F1-9643-78DE-D0F8658C938B}"/>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78A78F71-56A1-93AD-DBF4-837F31289C0C}"/>
              </a:ext>
            </a:extLst>
          </p:cNvPr>
          <p:cNvSpPr>
            <a:spLocks noGrp="1"/>
          </p:cNvSpPr>
          <p:nvPr>
            <p:ph type="sldNum" sz="quarter" idx="10"/>
          </p:nvPr>
        </p:nvSpPr>
        <p:spPr/>
        <p:txBody>
          <a:bodyPr/>
          <a:lstStyle/>
          <a:p>
            <a:fld id="{8790291D-7291-416D-A4B0-8581E6973EAE}" type="slidenum">
              <a:rPr lang="sv-SE" smtClean="0"/>
              <a:pPr/>
              <a:t>47</a:t>
            </a:fld>
            <a:endParaRPr lang="sv-SE"/>
          </a:p>
        </p:txBody>
      </p:sp>
    </p:spTree>
    <p:extLst>
      <p:ext uri="{BB962C8B-B14F-4D97-AF65-F5344CB8AC3E}">
        <p14:creationId xmlns:p14="http://schemas.microsoft.com/office/powerpoint/2010/main" val="2850618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6FCE4-2583-8E7A-0A5A-CC53DBE827B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E198E6B-4599-1E61-CCDB-7A9D37B789F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58849F4-6FC3-6A85-E216-4646CBCAADD6}"/>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9411FD1F-77C6-AE75-5284-0158DFA914DC}"/>
              </a:ext>
            </a:extLst>
          </p:cNvPr>
          <p:cNvSpPr>
            <a:spLocks noGrp="1"/>
          </p:cNvSpPr>
          <p:nvPr>
            <p:ph type="sldNum" sz="quarter" idx="10"/>
          </p:nvPr>
        </p:nvSpPr>
        <p:spPr/>
        <p:txBody>
          <a:bodyPr/>
          <a:lstStyle/>
          <a:p>
            <a:fld id="{8790291D-7291-416D-A4B0-8581E6973EAE}" type="slidenum">
              <a:rPr lang="sv-SE" smtClean="0"/>
              <a:pPr/>
              <a:t>48</a:t>
            </a:fld>
            <a:endParaRPr lang="sv-SE"/>
          </a:p>
        </p:txBody>
      </p:sp>
    </p:spTree>
    <p:extLst>
      <p:ext uri="{BB962C8B-B14F-4D97-AF65-F5344CB8AC3E}">
        <p14:creationId xmlns:p14="http://schemas.microsoft.com/office/powerpoint/2010/main" val="4096561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CC260-EA54-073E-5634-F04B963A060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A928D9B-BFCD-38B5-CB4B-9D6E1A162BF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0F81199-54CD-11BF-CD3C-DF3B309F9D03}"/>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86D7DB8B-22B7-DFBC-D249-15275CE68E19}"/>
              </a:ext>
            </a:extLst>
          </p:cNvPr>
          <p:cNvSpPr>
            <a:spLocks noGrp="1"/>
          </p:cNvSpPr>
          <p:nvPr>
            <p:ph type="sldNum" sz="quarter" idx="10"/>
          </p:nvPr>
        </p:nvSpPr>
        <p:spPr/>
        <p:txBody>
          <a:bodyPr/>
          <a:lstStyle/>
          <a:p>
            <a:fld id="{8790291D-7291-416D-A4B0-8581E6973EAE}" type="slidenum">
              <a:rPr lang="sv-SE" smtClean="0"/>
              <a:pPr/>
              <a:t>49</a:t>
            </a:fld>
            <a:endParaRPr lang="sv-SE"/>
          </a:p>
        </p:txBody>
      </p:sp>
    </p:spTree>
    <p:extLst>
      <p:ext uri="{BB962C8B-B14F-4D97-AF65-F5344CB8AC3E}">
        <p14:creationId xmlns:p14="http://schemas.microsoft.com/office/powerpoint/2010/main" val="3728836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798BA-47FD-11F1-20F0-CCCD3CF5D6C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989C5F2-E6A3-168E-6B09-F7D84492DC5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913218B-B49C-E513-4BCA-DFF97F98FDC5}"/>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BF1D6F95-204D-C168-2578-45198E4ABC26}"/>
              </a:ext>
            </a:extLst>
          </p:cNvPr>
          <p:cNvSpPr>
            <a:spLocks noGrp="1"/>
          </p:cNvSpPr>
          <p:nvPr>
            <p:ph type="sldNum" sz="quarter" idx="10"/>
          </p:nvPr>
        </p:nvSpPr>
        <p:spPr/>
        <p:txBody>
          <a:bodyPr/>
          <a:lstStyle/>
          <a:p>
            <a:fld id="{8790291D-7291-416D-A4B0-8581E6973EAE}" type="slidenum">
              <a:rPr lang="sv-SE" smtClean="0"/>
              <a:pPr/>
              <a:t>50</a:t>
            </a:fld>
            <a:endParaRPr lang="sv-SE"/>
          </a:p>
        </p:txBody>
      </p:sp>
    </p:spTree>
    <p:extLst>
      <p:ext uri="{BB962C8B-B14F-4D97-AF65-F5344CB8AC3E}">
        <p14:creationId xmlns:p14="http://schemas.microsoft.com/office/powerpoint/2010/main" val="3215921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4</a:t>
            </a:fld>
            <a:endParaRPr lang="sv-SE"/>
          </a:p>
        </p:txBody>
      </p:sp>
    </p:spTree>
    <p:extLst>
      <p:ext uri="{BB962C8B-B14F-4D97-AF65-F5344CB8AC3E}">
        <p14:creationId xmlns:p14="http://schemas.microsoft.com/office/powerpoint/2010/main" val="2549902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74948-5903-AD25-C181-F6CFD14F632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D4AA5F3-BABC-5657-5660-A71DDC0D26E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EC82EC6-F3BE-1E5F-5AE0-8453242B70BC}"/>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73E3A713-702A-8174-7390-1A8E38109BFA}"/>
              </a:ext>
            </a:extLst>
          </p:cNvPr>
          <p:cNvSpPr>
            <a:spLocks noGrp="1"/>
          </p:cNvSpPr>
          <p:nvPr>
            <p:ph type="sldNum" sz="quarter" idx="10"/>
          </p:nvPr>
        </p:nvSpPr>
        <p:spPr/>
        <p:txBody>
          <a:bodyPr/>
          <a:lstStyle/>
          <a:p>
            <a:fld id="{8790291D-7291-416D-A4B0-8581E6973EAE}" type="slidenum">
              <a:rPr lang="sv-SE" smtClean="0"/>
              <a:pPr/>
              <a:t>51</a:t>
            </a:fld>
            <a:endParaRPr lang="sv-SE"/>
          </a:p>
        </p:txBody>
      </p:sp>
    </p:spTree>
    <p:extLst>
      <p:ext uri="{BB962C8B-B14F-4D97-AF65-F5344CB8AC3E}">
        <p14:creationId xmlns:p14="http://schemas.microsoft.com/office/powerpoint/2010/main" val="398026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E217B-9FA4-1AD7-900B-95721990463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1643AB6-1685-FB92-2C47-1CF82574D49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3EC97F8-E71D-7B6B-0369-E0EA4B4008F5}"/>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36C07E92-38AE-5096-990D-95BAE02F8FC7}"/>
              </a:ext>
            </a:extLst>
          </p:cNvPr>
          <p:cNvSpPr>
            <a:spLocks noGrp="1"/>
          </p:cNvSpPr>
          <p:nvPr>
            <p:ph type="sldNum" sz="quarter" idx="10"/>
          </p:nvPr>
        </p:nvSpPr>
        <p:spPr/>
        <p:txBody>
          <a:bodyPr/>
          <a:lstStyle/>
          <a:p>
            <a:fld id="{8790291D-7291-416D-A4B0-8581E6973EAE}" type="slidenum">
              <a:rPr lang="sv-SE" smtClean="0"/>
              <a:pPr/>
              <a:t>52</a:t>
            </a:fld>
            <a:endParaRPr lang="sv-SE"/>
          </a:p>
        </p:txBody>
      </p:sp>
    </p:spTree>
    <p:extLst>
      <p:ext uri="{BB962C8B-B14F-4D97-AF65-F5344CB8AC3E}">
        <p14:creationId xmlns:p14="http://schemas.microsoft.com/office/powerpoint/2010/main" val="675994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6D996-96E2-60BD-39AD-EE7410C0886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3AFC039-38A7-3FD9-27FF-8F46CCAA864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5C8864C-AE4C-885D-DBB3-7264E21D6E1D}"/>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38050297-95D2-E545-3ADB-A0D7E4C76B95}"/>
              </a:ext>
            </a:extLst>
          </p:cNvPr>
          <p:cNvSpPr>
            <a:spLocks noGrp="1"/>
          </p:cNvSpPr>
          <p:nvPr>
            <p:ph type="sldNum" sz="quarter" idx="10"/>
          </p:nvPr>
        </p:nvSpPr>
        <p:spPr/>
        <p:txBody>
          <a:bodyPr/>
          <a:lstStyle/>
          <a:p>
            <a:fld id="{8790291D-7291-416D-A4B0-8581E6973EAE}" type="slidenum">
              <a:rPr lang="sv-SE" smtClean="0"/>
              <a:pPr/>
              <a:t>53</a:t>
            </a:fld>
            <a:endParaRPr lang="sv-SE"/>
          </a:p>
        </p:txBody>
      </p:sp>
    </p:spTree>
    <p:extLst>
      <p:ext uri="{BB962C8B-B14F-4D97-AF65-F5344CB8AC3E}">
        <p14:creationId xmlns:p14="http://schemas.microsoft.com/office/powerpoint/2010/main" val="635314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54</a:t>
            </a:fld>
            <a:endParaRPr lang="sv-SE"/>
          </a:p>
        </p:txBody>
      </p:sp>
    </p:spTree>
    <p:extLst>
      <p:ext uri="{BB962C8B-B14F-4D97-AF65-F5344CB8AC3E}">
        <p14:creationId xmlns:p14="http://schemas.microsoft.com/office/powerpoint/2010/main" val="857892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55</a:t>
            </a:fld>
            <a:endParaRPr lang="sv-S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56</a:t>
            </a:fld>
            <a:endParaRPr lang="sv-S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57</a:t>
            </a:fld>
            <a:endParaRPr lang="sv-S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58</a:t>
            </a:fld>
            <a:endParaRPr lang="sv-S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4C645-F8D4-7B12-FAF2-536ACFA08E7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EF6DC4C-D5F4-0391-2D94-23C2E30E776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A3FDB93-4A55-3B19-0386-B6F525F4DA7E}"/>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0AF3D6C3-7EA3-910C-A1D8-FDAB5518CD2E}"/>
              </a:ext>
            </a:extLst>
          </p:cNvPr>
          <p:cNvSpPr>
            <a:spLocks noGrp="1"/>
          </p:cNvSpPr>
          <p:nvPr>
            <p:ph type="sldNum" sz="quarter" idx="10"/>
          </p:nvPr>
        </p:nvSpPr>
        <p:spPr/>
        <p:txBody>
          <a:bodyPr/>
          <a:lstStyle/>
          <a:p>
            <a:fld id="{8790291D-7291-416D-A4B0-8581E6973EAE}" type="slidenum">
              <a:rPr lang="sv-SE" smtClean="0"/>
              <a:pPr/>
              <a:t>59</a:t>
            </a:fld>
            <a:endParaRPr lang="sv-SE"/>
          </a:p>
        </p:txBody>
      </p:sp>
    </p:spTree>
    <p:extLst>
      <p:ext uri="{BB962C8B-B14F-4D97-AF65-F5344CB8AC3E}">
        <p14:creationId xmlns:p14="http://schemas.microsoft.com/office/powerpoint/2010/main" val="247314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D6D7-EB94-BBDF-79B0-B746C004AB4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1C8F28-3051-4F1C-5C20-98492174481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F4CDFBD-A765-D044-59F1-BB9A48774F6D}"/>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7C0FAAE6-0A55-9F56-0145-FF8D28B32BCA}"/>
              </a:ext>
            </a:extLst>
          </p:cNvPr>
          <p:cNvSpPr>
            <a:spLocks noGrp="1"/>
          </p:cNvSpPr>
          <p:nvPr>
            <p:ph type="sldNum" sz="quarter" idx="10"/>
          </p:nvPr>
        </p:nvSpPr>
        <p:spPr/>
        <p:txBody>
          <a:bodyPr/>
          <a:lstStyle/>
          <a:p>
            <a:fld id="{8790291D-7291-416D-A4B0-8581E6973EAE}" type="slidenum">
              <a:rPr lang="sv-SE" smtClean="0"/>
              <a:pPr/>
              <a:t>61</a:t>
            </a:fld>
            <a:endParaRPr lang="sv-SE"/>
          </a:p>
        </p:txBody>
      </p:sp>
    </p:spTree>
    <p:extLst>
      <p:ext uri="{BB962C8B-B14F-4D97-AF65-F5344CB8AC3E}">
        <p14:creationId xmlns:p14="http://schemas.microsoft.com/office/powerpoint/2010/main" val="966121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5</a:t>
            </a:fld>
            <a:endParaRPr lang="sv-SE"/>
          </a:p>
        </p:txBody>
      </p:sp>
    </p:spTree>
    <p:extLst>
      <p:ext uri="{BB962C8B-B14F-4D97-AF65-F5344CB8AC3E}">
        <p14:creationId xmlns:p14="http://schemas.microsoft.com/office/powerpoint/2010/main" val="1005450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C536B-5E82-83A6-8B6D-F87350654C1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3FA3B40-7CE4-7B1A-07A7-5A46B9AF99B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CCBBCD0-DE52-AA68-1222-19270C0344F1}"/>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5EEB173E-7E6D-6720-3AD5-72FD3D56813B}"/>
              </a:ext>
            </a:extLst>
          </p:cNvPr>
          <p:cNvSpPr>
            <a:spLocks noGrp="1"/>
          </p:cNvSpPr>
          <p:nvPr>
            <p:ph type="sldNum" sz="quarter" idx="10"/>
          </p:nvPr>
        </p:nvSpPr>
        <p:spPr/>
        <p:txBody>
          <a:bodyPr/>
          <a:lstStyle/>
          <a:p>
            <a:fld id="{8790291D-7291-416D-A4B0-8581E6973EAE}" type="slidenum">
              <a:rPr lang="sv-SE" smtClean="0"/>
              <a:pPr/>
              <a:t>62</a:t>
            </a:fld>
            <a:endParaRPr lang="sv-SE"/>
          </a:p>
        </p:txBody>
      </p:sp>
    </p:spTree>
    <p:extLst>
      <p:ext uri="{BB962C8B-B14F-4D97-AF65-F5344CB8AC3E}">
        <p14:creationId xmlns:p14="http://schemas.microsoft.com/office/powerpoint/2010/main" val="1468487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63</a:t>
            </a:fld>
            <a:endParaRPr lang="sv-SE"/>
          </a:p>
        </p:txBody>
      </p:sp>
    </p:spTree>
    <p:extLst>
      <p:ext uri="{BB962C8B-B14F-4D97-AF65-F5344CB8AC3E}">
        <p14:creationId xmlns:p14="http://schemas.microsoft.com/office/powerpoint/2010/main" val="725163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64</a:t>
            </a:fld>
            <a:endParaRPr lang="sv-SE"/>
          </a:p>
        </p:txBody>
      </p:sp>
    </p:spTree>
    <p:extLst>
      <p:ext uri="{BB962C8B-B14F-4D97-AF65-F5344CB8AC3E}">
        <p14:creationId xmlns:p14="http://schemas.microsoft.com/office/powerpoint/2010/main" val="8798000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E9733-C115-A426-E872-42F41563C5A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0CD2711-1017-15B8-A1BA-92BE77252CA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95EF529-11A4-37EE-30D5-89816334CE2C}"/>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8E043DB5-F347-F680-9560-46C3F3F16FD3}"/>
              </a:ext>
            </a:extLst>
          </p:cNvPr>
          <p:cNvSpPr>
            <a:spLocks noGrp="1"/>
          </p:cNvSpPr>
          <p:nvPr>
            <p:ph type="sldNum" sz="quarter" idx="10"/>
          </p:nvPr>
        </p:nvSpPr>
        <p:spPr/>
        <p:txBody>
          <a:bodyPr/>
          <a:lstStyle/>
          <a:p>
            <a:fld id="{8790291D-7291-416D-A4B0-8581E6973EAE}" type="slidenum">
              <a:rPr lang="sv-SE" smtClean="0"/>
              <a:pPr/>
              <a:t>66</a:t>
            </a:fld>
            <a:endParaRPr lang="sv-SE"/>
          </a:p>
        </p:txBody>
      </p:sp>
    </p:spTree>
    <p:extLst>
      <p:ext uri="{BB962C8B-B14F-4D97-AF65-F5344CB8AC3E}">
        <p14:creationId xmlns:p14="http://schemas.microsoft.com/office/powerpoint/2010/main" val="1610078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C3C3E-D0B8-2617-BEB9-4BE135AE4D2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79C5748-2D96-4602-26D1-CFC3B61EDD5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F7B632D-E15C-EB63-99DB-F28CB410C6C9}"/>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ACA15EC8-C77E-A652-D810-1094A4ED08C4}"/>
              </a:ext>
            </a:extLst>
          </p:cNvPr>
          <p:cNvSpPr>
            <a:spLocks noGrp="1"/>
          </p:cNvSpPr>
          <p:nvPr>
            <p:ph type="sldNum" sz="quarter" idx="10"/>
          </p:nvPr>
        </p:nvSpPr>
        <p:spPr/>
        <p:txBody>
          <a:bodyPr/>
          <a:lstStyle/>
          <a:p>
            <a:fld id="{8790291D-7291-416D-A4B0-8581E6973EAE}" type="slidenum">
              <a:rPr lang="sv-SE" smtClean="0"/>
              <a:pPr/>
              <a:t>67</a:t>
            </a:fld>
            <a:endParaRPr lang="sv-SE"/>
          </a:p>
        </p:txBody>
      </p:sp>
    </p:spTree>
    <p:extLst>
      <p:ext uri="{BB962C8B-B14F-4D97-AF65-F5344CB8AC3E}">
        <p14:creationId xmlns:p14="http://schemas.microsoft.com/office/powerpoint/2010/main" val="2284744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68</a:t>
            </a:fld>
            <a:endParaRPr lang="sv-SE"/>
          </a:p>
        </p:txBody>
      </p:sp>
    </p:spTree>
    <p:extLst>
      <p:ext uri="{BB962C8B-B14F-4D97-AF65-F5344CB8AC3E}">
        <p14:creationId xmlns:p14="http://schemas.microsoft.com/office/powerpoint/2010/main" val="808267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8790291D-7291-416D-A4B0-8581E6973EAE}" type="slidenum">
              <a:rPr lang="sv-SE" smtClean="0"/>
              <a:pPr/>
              <a:t>69</a:t>
            </a:fld>
            <a:endParaRPr lang="sv-S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9200D-B232-9D75-64EF-E54D421D6C2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9715A89-A039-105F-2492-BA0CB934E02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9A55E30-0E61-E3D8-998A-E5ABC484988F}"/>
              </a:ext>
            </a:extLst>
          </p:cNvPr>
          <p:cNvSpPr>
            <a:spLocks noGrp="1"/>
          </p:cNvSpPr>
          <p:nvPr>
            <p:ph type="body" idx="1"/>
          </p:nvPr>
        </p:nvSpPr>
        <p:spPr/>
        <p:txBody>
          <a:bodyPr>
            <a:normAutofit/>
          </a:bodyPr>
          <a:lstStyle/>
          <a:p>
            <a:endParaRPr lang="sv-SE" dirty="0"/>
          </a:p>
        </p:txBody>
      </p:sp>
      <p:sp>
        <p:nvSpPr>
          <p:cNvPr id="4" name="Platshållare för bildnummer 3">
            <a:extLst>
              <a:ext uri="{FF2B5EF4-FFF2-40B4-BE49-F238E27FC236}">
                <a16:creationId xmlns:a16="http://schemas.microsoft.com/office/drawing/2014/main" id="{F8CDB78E-350D-9247-3984-388295F2DD5F}"/>
              </a:ext>
            </a:extLst>
          </p:cNvPr>
          <p:cNvSpPr>
            <a:spLocks noGrp="1"/>
          </p:cNvSpPr>
          <p:nvPr>
            <p:ph type="sldNum" sz="quarter" idx="10"/>
          </p:nvPr>
        </p:nvSpPr>
        <p:spPr/>
        <p:txBody>
          <a:bodyPr/>
          <a:lstStyle/>
          <a:p>
            <a:fld id="{8790291D-7291-416D-A4B0-8581E6973EAE}" type="slidenum">
              <a:rPr lang="sv-SE" smtClean="0"/>
              <a:pPr/>
              <a:t>70</a:t>
            </a:fld>
            <a:endParaRPr lang="sv-SE"/>
          </a:p>
        </p:txBody>
      </p:sp>
    </p:spTree>
    <p:extLst>
      <p:ext uri="{BB962C8B-B14F-4D97-AF65-F5344CB8AC3E}">
        <p14:creationId xmlns:p14="http://schemas.microsoft.com/office/powerpoint/2010/main" val="525252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E026D-E43C-1442-A086-3A786799FD0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AC5BC44-BEC6-EFC9-9168-00811DCD6BB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F0C9D0B-6313-5B75-56B8-37E210797B29}"/>
              </a:ext>
            </a:extLst>
          </p:cNvPr>
          <p:cNvSpPr>
            <a:spLocks noGrp="1"/>
          </p:cNvSpPr>
          <p:nvPr>
            <p:ph type="body" idx="1"/>
          </p:nvPr>
        </p:nvSpPr>
        <p:spPr/>
        <p:txBody>
          <a:bodyPr>
            <a:normAutofit/>
          </a:bodyPr>
          <a:lstStyle/>
          <a:p>
            <a:endParaRPr lang="sv-SE" dirty="0"/>
          </a:p>
        </p:txBody>
      </p:sp>
      <p:sp>
        <p:nvSpPr>
          <p:cNvPr id="4" name="Platshållare för bildnummer 3">
            <a:extLst>
              <a:ext uri="{FF2B5EF4-FFF2-40B4-BE49-F238E27FC236}">
                <a16:creationId xmlns:a16="http://schemas.microsoft.com/office/drawing/2014/main" id="{3FA4CB60-0C75-ACA1-3E48-39150E954F07}"/>
              </a:ext>
            </a:extLst>
          </p:cNvPr>
          <p:cNvSpPr>
            <a:spLocks noGrp="1"/>
          </p:cNvSpPr>
          <p:nvPr>
            <p:ph type="sldNum" sz="quarter" idx="10"/>
          </p:nvPr>
        </p:nvSpPr>
        <p:spPr/>
        <p:txBody>
          <a:bodyPr/>
          <a:lstStyle/>
          <a:p>
            <a:fld id="{8790291D-7291-416D-A4B0-8581E6973EAE}" type="slidenum">
              <a:rPr lang="sv-SE" smtClean="0"/>
              <a:pPr/>
              <a:t>71</a:t>
            </a:fld>
            <a:endParaRPr lang="sv-SE"/>
          </a:p>
        </p:txBody>
      </p:sp>
    </p:spTree>
    <p:extLst>
      <p:ext uri="{BB962C8B-B14F-4D97-AF65-F5344CB8AC3E}">
        <p14:creationId xmlns:p14="http://schemas.microsoft.com/office/powerpoint/2010/main" val="32345087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63179-0BDE-FE95-83D6-CDAE0D8BE03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7772143-4977-14B8-3555-041540E7C5E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A15172B-269B-5B72-A0B7-CD1E9394DC2A}"/>
              </a:ext>
            </a:extLst>
          </p:cNvPr>
          <p:cNvSpPr>
            <a:spLocks noGrp="1"/>
          </p:cNvSpPr>
          <p:nvPr>
            <p:ph type="body" idx="1"/>
          </p:nvPr>
        </p:nvSpPr>
        <p:spPr/>
        <p:txBody>
          <a:bodyPr>
            <a:normAutofit/>
          </a:bodyPr>
          <a:lstStyle/>
          <a:p>
            <a:endParaRPr lang="sv-SE" dirty="0"/>
          </a:p>
        </p:txBody>
      </p:sp>
      <p:sp>
        <p:nvSpPr>
          <p:cNvPr id="4" name="Platshållare för bildnummer 3">
            <a:extLst>
              <a:ext uri="{FF2B5EF4-FFF2-40B4-BE49-F238E27FC236}">
                <a16:creationId xmlns:a16="http://schemas.microsoft.com/office/drawing/2014/main" id="{09873001-D6F5-263D-5D50-5943557BD558}"/>
              </a:ext>
            </a:extLst>
          </p:cNvPr>
          <p:cNvSpPr>
            <a:spLocks noGrp="1"/>
          </p:cNvSpPr>
          <p:nvPr>
            <p:ph type="sldNum" sz="quarter" idx="10"/>
          </p:nvPr>
        </p:nvSpPr>
        <p:spPr/>
        <p:txBody>
          <a:bodyPr/>
          <a:lstStyle/>
          <a:p>
            <a:fld id="{8790291D-7291-416D-A4B0-8581E6973EAE}" type="slidenum">
              <a:rPr lang="sv-SE" smtClean="0"/>
              <a:pPr/>
              <a:t>72</a:t>
            </a:fld>
            <a:endParaRPr lang="sv-SE"/>
          </a:p>
        </p:txBody>
      </p:sp>
    </p:spTree>
    <p:extLst>
      <p:ext uri="{BB962C8B-B14F-4D97-AF65-F5344CB8AC3E}">
        <p14:creationId xmlns:p14="http://schemas.microsoft.com/office/powerpoint/2010/main" val="3353500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6</a:t>
            </a:fld>
            <a:endParaRPr lang="sv-S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DC223-10CE-3B16-D1B5-D6FAA882468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DAC58D4-CB24-4A32-BAF3-D73F2A245E3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EF0750F-61F5-AEBA-DF11-CD1C2CB85DB4}"/>
              </a:ext>
            </a:extLst>
          </p:cNvPr>
          <p:cNvSpPr>
            <a:spLocks noGrp="1"/>
          </p:cNvSpPr>
          <p:nvPr>
            <p:ph type="body" idx="1"/>
          </p:nvPr>
        </p:nvSpPr>
        <p:spPr/>
        <p:txBody>
          <a:bodyPr>
            <a:normAutofit/>
          </a:bodyPr>
          <a:lstStyle/>
          <a:p>
            <a:endParaRPr lang="sv-SE" dirty="0"/>
          </a:p>
        </p:txBody>
      </p:sp>
      <p:sp>
        <p:nvSpPr>
          <p:cNvPr id="4" name="Platshållare för bildnummer 3">
            <a:extLst>
              <a:ext uri="{FF2B5EF4-FFF2-40B4-BE49-F238E27FC236}">
                <a16:creationId xmlns:a16="http://schemas.microsoft.com/office/drawing/2014/main" id="{E2CEC0CC-7509-B8F0-9A8B-B1E424EAADA1}"/>
              </a:ext>
            </a:extLst>
          </p:cNvPr>
          <p:cNvSpPr>
            <a:spLocks noGrp="1"/>
          </p:cNvSpPr>
          <p:nvPr>
            <p:ph type="sldNum" sz="quarter" idx="10"/>
          </p:nvPr>
        </p:nvSpPr>
        <p:spPr/>
        <p:txBody>
          <a:bodyPr/>
          <a:lstStyle/>
          <a:p>
            <a:fld id="{8790291D-7291-416D-A4B0-8581E6973EAE}" type="slidenum">
              <a:rPr lang="sv-SE" smtClean="0"/>
              <a:pPr/>
              <a:t>73</a:t>
            </a:fld>
            <a:endParaRPr lang="sv-SE"/>
          </a:p>
        </p:txBody>
      </p:sp>
    </p:spTree>
    <p:extLst>
      <p:ext uri="{BB962C8B-B14F-4D97-AF65-F5344CB8AC3E}">
        <p14:creationId xmlns:p14="http://schemas.microsoft.com/office/powerpoint/2010/main" val="2635341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E2996-41F8-E031-427B-EB4455463FB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9554E08-64DD-FBBD-2AFD-E523DFCD4F4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5BFE13F-E7F1-878A-095F-70EEF19228DA}"/>
              </a:ext>
            </a:extLst>
          </p:cNvPr>
          <p:cNvSpPr>
            <a:spLocks noGrp="1"/>
          </p:cNvSpPr>
          <p:nvPr>
            <p:ph type="body" idx="1"/>
          </p:nvPr>
        </p:nvSpPr>
        <p:spPr/>
        <p:txBody>
          <a:bodyPr>
            <a:normAutofit/>
          </a:bodyPr>
          <a:lstStyle/>
          <a:p>
            <a:endParaRPr lang="sv-SE" dirty="0"/>
          </a:p>
        </p:txBody>
      </p:sp>
      <p:sp>
        <p:nvSpPr>
          <p:cNvPr id="4" name="Platshållare för bildnummer 3">
            <a:extLst>
              <a:ext uri="{FF2B5EF4-FFF2-40B4-BE49-F238E27FC236}">
                <a16:creationId xmlns:a16="http://schemas.microsoft.com/office/drawing/2014/main" id="{803FC244-CF8A-FE1D-9F62-5170FF9D34DB}"/>
              </a:ext>
            </a:extLst>
          </p:cNvPr>
          <p:cNvSpPr>
            <a:spLocks noGrp="1"/>
          </p:cNvSpPr>
          <p:nvPr>
            <p:ph type="sldNum" sz="quarter" idx="10"/>
          </p:nvPr>
        </p:nvSpPr>
        <p:spPr/>
        <p:txBody>
          <a:bodyPr/>
          <a:lstStyle/>
          <a:p>
            <a:fld id="{8790291D-7291-416D-A4B0-8581E6973EAE}" type="slidenum">
              <a:rPr lang="sv-SE" smtClean="0"/>
              <a:pPr/>
              <a:t>74</a:t>
            </a:fld>
            <a:endParaRPr lang="sv-SE"/>
          </a:p>
        </p:txBody>
      </p:sp>
    </p:spTree>
    <p:extLst>
      <p:ext uri="{BB962C8B-B14F-4D97-AF65-F5344CB8AC3E}">
        <p14:creationId xmlns:p14="http://schemas.microsoft.com/office/powerpoint/2010/main" val="4178970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30186-4B73-C9E4-D39F-87DFC5797C6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260DCB1-951B-F58A-14F7-1393A8DC256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6D3E5CD-076C-D989-2DAF-C3520FD1BC68}"/>
              </a:ext>
            </a:extLst>
          </p:cNvPr>
          <p:cNvSpPr>
            <a:spLocks noGrp="1"/>
          </p:cNvSpPr>
          <p:nvPr>
            <p:ph type="body" idx="1"/>
          </p:nvPr>
        </p:nvSpPr>
        <p:spPr/>
        <p:txBody>
          <a:bodyPr>
            <a:normAutofit/>
          </a:bodyPr>
          <a:lstStyle/>
          <a:p>
            <a:endParaRPr lang="sv-SE" dirty="0"/>
          </a:p>
        </p:txBody>
      </p:sp>
      <p:sp>
        <p:nvSpPr>
          <p:cNvPr id="4" name="Platshållare för bildnummer 3">
            <a:extLst>
              <a:ext uri="{FF2B5EF4-FFF2-40B4-BE49-F238E27FC236}">
                <a16:creationId xmlns:a16="http://schemas.microsoft.com/office/drawing/2014/main" id="{2A501CBB-1241-A9B5-2B25-2F8F5C48E7C0}"/>
              </a:ext>
            </a:extLst>
          </p:cNvPr>
          <p:cNvSpPr>
            <a:spLocks noGrp="1"/>
          </p:cNvSpPr>
          <p:nvPr>
            <p:ph type="sldNum" sz="quarter" idx="10"/>
          </p:nvPr>
        </p:nvSpPr>
        <p:spPr/>
        <p:txBody>
          <a:bodyPr/>
          <a:lstStyle/>
          <a:p>
            <a:fld id="{8790291D-7291-416D-A4B0-8581E6973EAE}" type="slidenum">
              <a:rPr lang="sv-SE" smtClean="0"/>
              <a:pPr/>
              <a:t>75</a:t>
            </a:fld>
            <a:endParaRPr lang="sv-SE"/>
          </a:p>
        </p:txBody>
      </p:sp>
    </p:spTree>
    <p:extLst>
      <p:ext uri="{BB962C8B-B14F-4D97-AF65-F5344CB8AC3E}">
        <p14:creationId xmlns:p14="http://schemas.microsoft.com/office/powerpoint/2010/main" val="2599307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FEB3A-9CB5-6967-534D-C3B953BF7AA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615E536-CAF2-5960-21FD-B1395724BC8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0C2CC14-7808-F95C-2550-5AE6795874E5}"/>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89F213FB-0904-40AF-3CDF-E1696A320F4C}"/>
              </a:ext>
            </a:extLst>
          </p:cNvPr>
          <p:cNvSpPr>
            <a:spLocks noGrp="1"/>
          </p:cNvSpPr>
          <p:nvPr>
            <p:ph type="sldNum" sz="quarter" idx="10"/>
          </p:nvPr>
        </p:nvSpPr>
        <p:spPr/>
        <p:txBody>
          <a:bodyPr/>
          <a:lstStyle/>
          <a:p>
            <a:fld id="{8790291D-7291-416D-A4B0-8581E6973EAE}" type="slidenum">
              <a:rPr lang="sv-SE" smtClean="0"/>
              <a:pPr/>
              <a:t>76</a:t>
            </a:fld>
            <a:endParaRPr lang="sv-SE"/>
          </a:p>
        </p:txBody>
      </p:sp>
    </p:spTree>
    <p:extLst>
      <p:ext uri="{BB962C8B-B14F-4D97-AF65-F5344CB8AC3E}">
        <p14:creationId xmlns:p14="http://schemas.microsoft.com/office/powerpoint/2010/main" val="28992775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77</a:t>
            </a:fld>
            <a:endParaRPr lang="sv-S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78</a:t>
            </a:fld>
            <a:endParaRPr lang="sv-S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79</a:t>
            </a:fld>
            <a:endParaRPr lang="sv-SE"/>
          </a:p>
        </p:txBody>
      </p:sp>
    </p:spTree>
    <p:extLst>
      <p:ext uri="{BB962C8B-B14F-4D97-AF65-F5344CB8AC3E}">
        <p14:creationId xmlns:p14="http://schemas.microsoft.com/office/powerpoint/2010/main" val="3764779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82</a:t>
            </a:fld>
            <a:endParaRPr lang="sv-S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83</a:t>
            </a:fld>
            <a:endParaRPr lang="sv-S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84</a:t>
            </a:fld>
            <a:endParaRPr lang="sv-SE"/>
          </a:p>
        </p:txBody>
      </p:sp>
    </p:spTree>
    <p:extLst>
      <p:ext uri="{BB962C8B-B14F-4D97-AF65-F5344CB8AC3E}">
        <p14:creationId xmlns:p14="http://schemas.microsoft.com/office/powerpoint/2010/main" val="56040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7</a:t>
            </a:fld>
            <a:endParaRPr lang="sv-S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85</a:t>
            </a:fld>
            <a:endParaRPr lang="sv-SE"/>
          </a:p>
        </p:txBody>
      </p:sp>
    </p:spTree>
    <p:extLst>
      <p:ext uri="{BB962C8B-B14F-4D97-AF65-F5344CB8AC3E}">
        <p14:creationId xmlns:p14="http://schemas.microsoft.com/office/powerpoint/2010/main" val="4186648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67836-159D-C2A0-A851-F73308EDEA5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ED19B12-65DC-5C98-241D-43CEB90F17E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269179-30D6-9844-D7D5-581FFC6F1533}"/>
              </a:ext>
            </a:extLst>
          </p:cNvPr>
          <p:cNvSpPr>
            <a:spLocks noGrp="1"/>
          </p:cNvSpPr>
          <p:nvPr>
            <p:ph type="body" idx="1"/>
          </p:nvPr>
        </p:nvSpPr>
        <p:spPr/>
        <p:txBody>
          <a:bodyPr>
            <a:normAutofit/>
          </a:bodyPr>
          <a:lstStyle/>
          <a:p>
            <a:endParaRPr lang="sv-SE"/>
          </a:p>
        </p:txBody>
      </p:sp>
      <p:sp>
        <p:nvSpPr>
          <p:cNvPr id="4" name="Platshållare för bildnummer 3">
            <a:extLst>
              <a:ext uri="{FF2B5EF4-FFF2-40B4-BE49-F238E27FC236}">
                <a16:creationId xmlns:a16="http://schemas.microsoft.com/office/drawing/2014/main" id="{9FD2A98F-26EF-D372-C565-F6B97441C235}"/>
              </a:ext>
            </a:extLst>
          </p:cNvPr>
          <p:cNvSpPr>
            <a:spLocks noGrp="1"/>
          </p:cNvSpPr>
          <p:nvPr>
            <p:ph type="sldNum" sz="quarter" idx="10"/>
          </p:nvPr>
        </p:nvSpPr>
        <p:spPr/>
        <p:txBody>
          <a:bodyPr/>
          <a:lstStyle/>
          <a:p>
            <a:fld id="{8790291D-7291-416D-A4B0-8581E6973EAE}" type="slidenum">
              <a:rPr lang="sv-SE" smtClean="0"/>
              <a:pPr/>
              <a:t>86</a:t>
            </a:fld>
            <a:endParaRPr lang="sv-SE"/>
          </a:p>
        </p:txBody>
      </p:sp>
    </p:spTree>
    <p:extLst>
      <p:ext uri="{BB962C8B-B14F-4D97-AF65-F5344CB8AC3E}">
        <p14:creationId xmlns:p14="http://schemas.microsoft.com/office/powerpoint/2010/main" val="33963618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87</a:t>
            </a:fld>
            <a:endParaRPr lang="sv-SE"/>
          </a:p>
        </p:txBody>
      </p:sp>
    </p:spTree>
    <p:extLst>
      <p:ext uri="{BB962C8B-B14F-4D97-AF65-F5344CB8AC3E}">
        <p14:creationId xmlns:p14="http://schemas.microsoft.com/office/powerpoint/2010/main" val="310751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8</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29</a:t>
            </a:fld>
            <a:endParaRPr lang="sv-SE"/>
          </a:p>
        </p:txBody>
      </p:sp>
    </p:spTree>
    <p:extLst>
      <p:ext uri="{BB962C8B-B14F-4D97-AF65-F5344CB8AC3E}">
        <p14:creationId xmlns:p14="http://schemas.microsoft.com/office/powerpoint/2010/main" val="3231614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8790291D-7291-416D-A4B0-8581E6973EAE}" type="slidenum">
              <a:rPr lang="sv-SE" smtClean="0"/>
              <a:pPr/>
              <a:t>30</a:t>
            </a:fld>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E499BE67-3C8A-46F5-875A-752ED90F714C}" type="datetimeFigureOut">
              <a:rPr lang="sv-SE" smtClean="0"/>
              <a:pPr/>
              <a:t>2024-02-23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93D1DD9-1ED2-4D7C-AC09-FF53408C10D0}" type="slidenum">
              <a:rPr lang="sv-SE" smtClean="0"/>
              <a:pPr/>
              <a:t>‹#›</a:t>
            </a:fld>
            <a:endParaRPr lang="sv-SE"/>
          </a:p>
        </p:txBody>
      </p:sp>
    </p:spTree>
  </p:cSld>
  <p:clrMapOvr>
    <a:masterClrMapping/>
  </p:clrMapOvr>
  <p:transition spd="slow">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499BE67-3C8A-46F5-875A-752ED90F714C}" type="datetimeFigureOut">
              <a:rPr lang="sv-SE" smtClean="0"/>
              <a:pPr/>
              <a:t>2024-02-23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93D1DD9-1ED2-4D7C-AC09-FF53408C10D0}" type="slidenum">
              <a:rPr lang="sv-SE" smtClean="0"/>
              <a:pPr/>
              <a:t>‹#›</a:t>
            </a:fld>
            <a:endParaRPr lang="sv-SE"/>
          </a:p>
        </p:txBody>
      </p:sp>
    </p:spTree>
  </p:cSld>
  <p:clrMapOvr>
    <a:masterClrMapping/>
  </p:clrMapOvr>
  <p:transition spd="slow">
    <p:blind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499BE67-3C8A-46F5-875A-752ED90F714C}" type="datetimeFigureOut">
              <a:rPr lang="sv-SE" smtClean="0"/>
              <a:pPr/>
              <a:t>2024-02-23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93D1DD9-1ED2-4D7C-AC09-FF53408C10D0}" type="slidenum">
              <a:rPr lang="sv-SE" smtClean="0"/>
              <a:pPr/>
              <a:t>‹#›</a:t>
            </a:fld>
            <a:endParaRPr lang="sv-SE"/>
          </a:p>
        </p:txBody>
      </p:sp>
    </p:spTree>
  </p:cSld>
  <p:clrMapOvr>
    <a:masterClrMapping/>
  </p:clrMapOvr>
  <p:transition spd="slow">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499BE67-3C8A-46F5-875A-752ED90F714C}" type="datetimeFigureOut">
              <a:rPr lang="sv-SE" smtClean="0"/>
              <a:pPr/>
              <a:t>2024-02-23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93D1DD9-1ED2-4D7C-AC09-FF53408C10D0}" type="slidenum">
              <a:rPr lang="sv-SE" smtClean="0"/>
              <a:pPr/>
              <a:t>‹#›</a:t>
            </a:fld>
            <a:endParaRPr lang="sv-SE"/>
          </a:p>
        </p:txBody>
      </p:sp>
    </p:spTree>
  </p:cSld>
  <p:clrMapOvr>
    <a:masterClrMapping/>
  </p:clrMapOvr>
  <p:transition spd="slow">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E499BE67-3C8A-46F5-875A-752ED90F714C}" type="datetimeFigureOut">
              <a:rPr lang="sv-SE" smtClean="0"/>
              <a:pPr/>
              <a:t>2024-02-23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93D1DD9-1ED2-4D7C-AC09-FF53408C10D0}" type="slidenum">
              <a:rPr lang="sv-SE" smtClean="0"/>
              <a:pPr/>
              <a:t>‹#›</a:t>
            </a:fld>
            <a:endParaRPr lang="sv-SE"/>
          </a:p>
        </p:txBody>
      </p:sp>
    </p:spTree>
  </p:cSld>
  <p:clrMapOvr>
    <a:masterClrMapping/>
  </p:clrMapOvr>
  <p:transition spd="slow">
    <p:blind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E499BE67-3C8A-46F5-875A-752ED90F714C}" type="datetimeFigureOut">
              <a:rPr lang="sv-SE" smtClean="0"/>
              <a:pPr/>
              <a:t>2024-02-23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93D1DD9-1ED2-4D7C-AC09-FF53408C10D0}" type="slidenum">
              <a:rPr lang="sv-SE" smtClean="0"/>
              <a:pPr/>
              <a:t>‹#›</a:t>
            </a:fld>
            <a:endParaRPr lang="sv-SE"/>
          </a:p>
        </p:txBody>
      </p:sp>
    </p:spTree>
  </p:cSld>
  <p:clrMapOvr>
    <a:masterClrMapping/>
  </p:clrMapOvr>
  <p:transition spd="slow">
    <p:blind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E499BE67-3C8A-46F5-875A-752ED90F714C}" type="datetimeFigureOut">
              <a:rPr lang="sv-SE" smtClean="0"/>
              <a:pPr/>
              <a:t>2024-02-23</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393D1DD9-1ED2-4D7C-AC09-FF53408C10D0}" type="slidenum">
              <a:rPr lang="sv-SE" smtClean="0"/>
              <a:pPr/>
              <a:t>‹#›</a:t>
            </a:fld>
            <a:endParaRPr lang="sv-SE"/>
          </a:p>
        </p:txBody>
      </p:sp>
    </p:spTree>
  </p:cSld>
  <p:clrMapOvr>
    <a:masterClrMapping/>
  </p:clrMapOvr>
  <p:transition spd="slow">
    <p:blind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E499BE67-3C8A-46F5-875A-752ED90F714C}" type="datetimeFigureOut">
              <a:rPr lang="sv-SE" smtClean="0"/>
              <a:pPr/>
              <a:t>2024-02-23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93D1DD9-1ED2-4D7C-AC09-FF53408C10D0}" type="slidenum">
              <a:rPr lang="sv-SE" smtClean="0"/>
              <a:pPr/>
              <a:t>‹#›</a:t>
            </a:fld>
            <a:endParaRPr lang="sv-SE"/>
          </a:p>
        </p:txBody>
      </p:sp>
    </p:spTree>
  </p:cSld>
  <p:clrMapOvr>
    <a:masterClrMapping/>
  </p:clrMapOvr>
  <p:transition spd="slow">
    <p:blind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499BE67-3C8A-46F5-875A-752ED90F714C}" type="datetimeFigureOut">
              <a:rPr lang="sv-SE" smtClean="0"/>
              <a:pPr/>
              <a:t>2024-02-23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93D1DD9-1ED2-4D7C-AC09-FF53408C10D0}" type="slidenum">
              <a:rPr lang="sv-SE" smtClean="0"/>
              <a:pPr/>
              <a:t>‹#›</a:t>
            </a:fld>
            <a:endParaRPr lang="sv-SE"/>
          </a:p>
        </p:txBody>
      </p:sp>
    </p:spTree>
  </p:cSld>
  <p:clrMapOvr>
    <a:masterClrMapping/>
  </p:clrMapOvr>
  <p:transition spd="slow">
    <p:blind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E499BE67-3C8A-46F5-875A-752ED90F714C}" type="datetimeFigureOut">
              <a:rPr lang="sv-SE" smtClean="0"/>
              <a:pPr/>
              <a:t>2024-02-23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93D1DD9-1ED2-4D7C-AC09-FF53408C10D0}" type="slidenum">
              <a:rPr lang="sv-SE" smtClean="0"/>
              <a:pPr/>
              <a:t>‹#›</a:t>
            </a:fld>
            <a:endParaRPr lang="sv-SE"/>
          </a:p>
        </p:txBody>
      </p:sp>
    </p:spTree>
  </p:cSld>
  <p:clrMapOvr>
    <a:masterClrMapping/>
  </p:clrMapOvr>
  <p:transition spd="slow">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E499BE67-3C8A-46F5-875A-752ED90F714C}" type="datetimeFigureOut">
              <a:rPr lang="sv-SE" smtClean="0"/>
              <a:pPr/>
              <a:t>2024-02-23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93D1DD9-1ED2-4D7C-AC09-FF53408C10D0}" type="slidenum">
              <a:rPr lang="sv-SE" smtClean="0"/>
              <a:pPr/>
              <a:t>‹#›</a:t>
            </a:fld>
            <a:endParaRPr lang="sv-SE"/>
          </a:p>
        </p:txBody>
      </p:sp>
    </p:spTree>
  </p:cSld>
  <p:clrMapOvr>
    <a:masterClrMapping/>
  </p:clrMapOvr>
  <p:transition spd="slow">
    <p:blind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99BE67-3C8A-46F5-875A-752ED90F714C}" type="datetimeFigureOut">
              <a:rPr lang="sv-SE" smtClean="0"/>
              <a:pPr/>
              <a:t>2024-02-23</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D1DD9-1ED2-4D7C-AC09-FF53408C10D0}"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blinds/>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58.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gi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6.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emf"/><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1.gif"/><Relationship Id="rId5" Type="http://schemas.openxmlformats.org/officeDocument/2006/relationships/image" Target="../media/image80.sv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8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4.gif"/></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6.gif"/><Relationship Id="rId5" Type="http://schemas.openxmlformats.org/officeDocument/2006/relationships/image" Target="../media/image95.png"/><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8.wm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97.jpg"/><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utomhus, himmel, träd, snö&#10;&#10;Automatiskt genererad beskrivning">
            <a:extLst>
              <a:ext uri="{FF2B5EF4-FFF2-40B4-BE49-F238E27FC236}">
                <a16:creationId xmlns:a16="http://schemas.microsoft.com/office/drawing/2014/main" id="{7689BF47-B411-AEE3-9E90-51412B7524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Bildobjekt 11" descr="En bild som visar utomhus, himmel, snö, vinter&#10;&#10;Automatiskt genererad beskrivning">
            <a:extLst>
              <a:ext uri="{FF2B5EF4-FFF2-40B4-BE49-F238E27FC236}">
                <a16:creationId xmlns:a16="http://schemas.microsoft.com/office/drawing/2014/main" id="{27836E29-1B43-6CDD-73ED-4A2D6DFC4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9" y="0"/>
            <a:ext cx="9120690" cy="6858000"/>
          </a:xfrm>
          <a:prstGeom prst="rect">
            <a:avLst/>
          </a:prstGeom>
        </p:spPr>
      </p:pic>
      <p:pic>
        <p:nvPicPr>
          <p:cNvPr id="10" name="Bildobjekt 9" descr="En bild som visar utomhus, träd, byggnad, himmel&#10;&#10;Automatiskt genererad beskrivning">
            <a:extLst>
              <a:ext uri="{FF2B5EF4-FFF2-40B4-BE49-F238E27FC236}">
                <a16:creationId xmlns:a16="http://schemas.microsoft.com/office/drawing/2014/main" id="{1A044175-C2A7-F134-CC9A-0C7E5D51A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8" y="-7858"/>
            <a:ext cx="9120360" cy="6858000"/>
          </a:xfrm>
          <a:prstGeom prst="rect">
            <a:avLst/>
          </a:prstGeom>
        </p:spPr>
      </p:pic>
    </p:spTree>
    <p:extLst>
      <p:ext uri="{BB962C8B-B14F-4D97-AF65-F5344CB8AC3E}">
        <p14:creationId xmlns:p14="http://schemas.microsoft.com/office/powerpoint/2010/main" val="1120388590"/>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62223"/>
            <a:ext cx="8229600" cy="1143000"/>
          </a:xfrm>
        </p:spPr>
        <p:txBody>
          <a:bodyPr/>
          <a:lstStyle/>
          <a:p>
            <a:r>
              <a:rPr lang="sv-SE" dirty="0"/>
              <a:t>Juniorverksamheten</a:t>
            </a:r>
          </a:p>
        </p:txBody>
      </p:sp>
      <p:sp>
        <p:nvSpPr>
          <p:cNvPr id="3" name="Platshållare för innehåll 2"/>
          <p:cNvSpPr>
            <a:spLocks noGrp="1"/>
          </p:cNvSpPr>
          <p:nvPr>
            <p:ph idx="1"/>
          </p:nvPr>
        </p:nvSpPr>
        <p:spPr>
          <a:xfrm>
            <a:off x="390261" y="1378789"/>
            <a:ext cx="7886700" cy="3263504"/>
          </a:xfrm>
        </p:spPr>
        <p:txBody>
          <a:bodyPr/>
          <a:lstStyle/>
          <a:p>
            <a:pPr marL="0" indent="0">
              <a:buNone/>
            </a:pPr>
            <a:endParaRPr lang="sv-SE" sz="1800" dirty="0">
              <a:latin typeface="+mj-lt"/>
            </a:endParaRPr>
          </a:p>
          <a:p>
            <a:pPr lvl="0"/>
            <a:r>
              <a:rPr lang="sv-SE" sz="1800" dirty="0">
                <a:latin typeface="+mj-lt"/>
              </a:rPr>
              <a:t>Träningsverksamhet - jollesegling</a:t>
            </a:r>
          </a:p>
          <a:p>
            <a:pPr marL="342900" lvl="1" indent="0">
              <a:buNone/>
            </a:pPr>
            <a:r>
              <a:rPr lang="sv-SE" sz="1350" dirty="0">
                <a:latin typeface="+mj-lt"/>
              </a:rPr>
              <a:t>Linda Palm, Johan Wijk</a:t>
            </a:r>
            <a:endParaRPr lang="sv-SE" sz="1800" dirty="0">
              <a:latin typeface="+mj-lt"/>
            </a:endParaRPr>
          </a:p>
          <a:p>
            <a:pPr lvl="0"/>
            <a:r>
              <a:rPr lang="sv-SE" sz="1800" dirty="0">
                <a:latin typeface="+mj-lt"/>
              </a:rPr>
              <a:t>Kappsegling</a:t>
            </a:r>
          </a:p>
          <a:p>
            <a:pPr marL="342900" lvl="1" indent="0">
              <a:buNone/>
            </a:pPr>
            <a:r>
              <a:rPr lang="sv-SE" sz="1350" dirty="0">
                <a:latin typeface="+mj-lt"/>
              </a:rPr>
              <a:t>Coach och föräldrar</a:t>
            </a:r>
            <a:endParaRPr lang="sv-SE" dirty="0">
              <a:latin typeface="+mj-lt"/>
            </a:endParaRPr>
          </a:p>
          <a:p>
            <a:pPr lvl="0"/>
            <a:r>
              <a:rPr lang="sv-SE" sz="1800" dirty="0">
                <a:latin typeface="+mj-lt"/>
              </a:rPr>
              <a:t>Seglarskola </a:t>
            </a:r>
          </a:p>
          <a:p>
            <a:pPr marL="342900" lvl="1" indent="0">
              <a:buNone/>
            </a:pPr>
            <a:r>
              <a:rPr lang="sv-SE" sz="1350" dirty="0">
                <a:latin typeface="+mj-lt"/>
              </a:rPr>
              <a:t>Lina Westling, Edvin Åberg</a:t>
            </a:r>
            <a:endParaRPr lang="sv-SE" sz="1200" dirty="0">
              <a:latin typeface="+mj-lt"/>
            </a:endParaRPr>
          </a:p>
          <a:p>
            <a:pPr lvl="0"/>
            <a:r>
              <a:rPr lang="sv-SE" sz="1800" dirty="0">
                <a:latin typeface="+mj-lt"/>
              </a:rPr>
              <a:t>Junioransvarig </a:t>
            </a:r>
          </a:p>
          <a:p>
            <a:pPr marL="342900" lvl="1" indent="0">
              <a:buNone/>
            </a:pPr>
            <a:r>
              <a:rPr lang="sv-SE" sz="1350" dirty="0">
                <a:latin typeface="+mj-lt"/>
              </a:rPr>
              <a:t>Maria Palm</a:t>
            </a:r>
            <a:endParaRPr lang="sv-SE" sz="1200" dirty="0">
              <a:latin typeface="+mj-lt"/>
            </a:endParaRPr>
          </a:p>
          <a:p>
            <a:pPr marL="0" indent="0">
              <a:buNone/>
            </a:pPr>
            <a:endParaRPr lang="sv-SE" sz="1800" dirty="0">
              <a:latin typeface="+mj-lt"/>
            </a:endParaRPr>
          </a:p>
        </p:txBody>
      </p:sp>
      <p:pic>
        <p:nvPicPr>
          <p:cNvPr id="4" name="Bild 2" descr="C:\Users\mp04346\AppData\Local\Microsoft\Windows\INetCache\Content.MSO\A8A92DAF.tm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4466" y="5266849"/>
            <a:ext cx="1693069" cy="446246"/>
          </a:xfrm>
          <a:prstGeom prst="rect">
            <a:avLst/>
          </a:prstGeom>
          <a:noFill/>
          <a:ln>
            <a:noFill/>
          </a:ln>
        </p:spPr>
      </p:pic>
      <p:pic>
        <p:nvPicPr>
          <p:cNvPr id="1028" name="6F0CDA2E-2C32-41B3-99F2-0C98B908020C" descr="IMG_33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36191">
            <a:off x="3949329" y="1469811"/>
            <a:ext cx="4807223" cy="2391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829336"/>
      </p:ext>
    </p:extLst>
  </p:cSld>
  <p:clrMapOvr>
    <a:masterClrMapping/>
  </p:clrMapOvr>
  <p:transition spd="slow">
    <p:blind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260648"/>
            <a:ext cx="7886700" cy="994172"/>
          </a:xfrm>
        </p:spPr>
        <p:txBody>
          <a:bodyPr/>
          <a:lstStyle/>
          <a:p>
            <a:r>
              <a:rPr lang="sv-SE" dirty="0"/>
              <a:t>Seglarskolan</a:t>
            </a:r>
          </a:p>
        </p:txBody>
      </p:sp>
      <p:sp>
        <p:nvSpPr>
          <p:cNvPr id="3" name="Platshållare för innehåll 2"/>
          <p:cNvSpPr>
            <a:spLocks noGrp="1"/>
          </p:cNvSpPr>
          <p:nvPr>
            <p:ph idx="1"/>
          </p:nvPr>
        </p:nvSpPr>
        <p:spPr>
          <a:xfrm>
            <a:off x="472609" y="4187088"/>
            <a:ext cx="8374925" cy="3627324"/>
          </a:xfrm>
        </p:spPr>
        <p:txBody>
          <a:bodyPr>
            <a:normAutofit/>
          </a:bodyPr>
          <a:lstStyle/>
          <a:p>
            <a:pPr marL="0" indent="0">
              <a:buNone/>
            </a:pPr>
            <a:r>
              <a:rPr lang="sv-SE" sz="1800" dirty="0">
                <a:latin typeface="+mj-lt"/>
              </a:rPr>
              <a:t>Certifierad av SSF, följer SSFs kursplaner</a:t>
            </a:r>
          </a:p>
          <a:p>
            <a:pPr marL="0" indent="0">
              <a:buNone/>
            </a:pPr>
            <a:r>
              <a:rPr lang="sv-SE" sz="1800" dirty="0">
                <a:latin typeface="+mj-lt"/>
              </a:rPr>
              <a:t>Viktig för återväxt och verksamhetens bredd</a:t>
            </a:r>
          </a:p>
          <a:p>
            <a:pPr marL="0" indent="0">
              <a:buNone/>
            </a:pPr>
            <a:r>
              <a:rPr lang="sv-SE" sz="1800" dirty="0">
                <a:latin typeface="+mj-lt"/>
              </a:rPr>
              <a:t>Ingången till segling som idrott och därigenom fortsatt träningsverksamhet</a:t>
            </a:r>
          </a:p>
          <a:p>
            <a:pPr marL="0" indent="0">
              <a:buNone/>
            </a:pPr>
            <a:r>
              <a:rPr lang="sv-SE" sz="1800" dirty="0">
                <a:latin typeface="+mj-lt"/>
              </a:rPr>
              <a:t>Välkomnar alla barn och ungdomar som vill lära sig att segla</a:t>
            </a:r>
          </a:p>
          <a:p>
            <a:pPr marL="0" indent="0">
              <a:buNone/>
            </a:pPr>
            <a:endParaRPr lang="sv-SE" sz="1350" dirty="0">
              <a:latin typeface="+mj-lt"/>
            </a:endParaRPr>
          </a:p>
        </p:txBody>
      </p:sp>
      <p:pic>
        <p:nvPicPr>
          <p:cNvPr id="4" name="Bild 2" descr="C:\Users\mp04346\AppData\Local\Microsoft\Windows\INetCache\Content.MSO\A8A92DAF.tm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4466" y="5266849"/>
            <a:ext cx="1693069" cy="446246"/>
          </a:xfrm>
          <a:prstGeom prst="rect">
            <a:avLst/>
          </a:prstGeom>
          <a:noFill/>
          <a:ln>
            <a:noFill/>
          </a:ln>
        </p:spPr>
      </p:pic>
      <p:pic>
        <p:nvPicPr>
          <p:cNvPr id="11266" name="E16C7A56-F0FB-40A7-973C-D32EB23D281F" descr="IMG_92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26132">
            <a:off x="1221578" y="1850663"/>
            <a:ext cx="3134917" cy="1879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267" name="2C908DED-6B40-44C0-A944-0EA10E35470F" descr="IMG_92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36324">
            <a:off x="5224630" y="1565137"/>
            <a:ext cx="3634532" cy="2617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336901"/>
      </p:ext>
    </p:extLst>
  </p:cSld>
  <p:clrMapOvr>
    <a:masterClrMapping/>
  </p:clrMapOvr>
  <p:transition spd="slow">
    <p:blinds/>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548680"/>
            <a:ext cx="7886700" cy="994172"/>
          </a:xfrm>
        </p:spPr>
        <p:txBody>
          <a:bodyPr>
            <a:normAutofit fontScale="90000"/>
          </a:bodyPr>
          <a:lstStyle/>
          <a:p>
            <a:r>
              <a:rPr lang="sv-SE" dirty="0"/>
              <a:t>Målsättning &amp; vision juniorverksamheten</a:t>
            </a:r>
          </a:p>
        </p:txBody>
      </p:sp>
      <p:sp>
        <p:nvSpPr>
          <p:cNvPr id="3" name="Platshållare för innehåll 2"/>
          <p:cNvSpPr>
            <a:spLocks noGrp="1"/>
          </p:cNvSpPr>
          <p:nvPr>
            <p:ph idx="1"/>
          </p:nvPr>
        </p:nvSpPr>
        <p:spPr>
          <a:xfrm>
            <a:off x="628650" y="2003345"/>
            <a:ext cx="7886700" cy="3263504"/>
          </a:xfrm>
        </p:spPr>
        <p:txBody>
          <a:bodyPr>
            <a:normAutofit/>
          </a:bodyPr>
          <a:lstStyle/>
          <a:p>
            <a:r>
              <a:rPr lang="sv-SE" sz="1800" dirty="0">
                <a:latin typeface="+mj-lt"/>
              </a:rPr>
              <a:t>Göra seglingen tillgänglig för den som vill lära sig att segla</a:t>
            </a:r>
          </a:p>
          <a:p>
            <a:r>
              <a:rPr lang="sv-SE" sz="1800" dirty="0">
                <a:latin typeface="+mj-lt"/>
              </a:rPr>
              <a:t>Träning för att utvecklas inom idrotten och rustas för kappsegling </a:t>
            </a:r>
          </a:p>
          <a:p>
            <a:r>
              <a:rPr lang="sv-SE" sz="1800" dirty="0">
                <a:latin typeface="+mj-lt"/>
              </a:rPr>
              <a:t>Segling genom hela livet – tillsammans juniorer &amp; seniorer</a:t>
            </a:r>
          </a:p>
          <a:p>
            <a:pPr marL="0" indent="0">
              <a:buNone/>
            </a:pPr>
            <a:endParaRPr lang="sv-SE" sz="1800" b="1" dirty="0">
              <a:latin typeface="+mj-lt"/>
            </a:endParaRPr>
          </a:p>
          <a:p>
            <a:pPr marL="0" indent="0">
              <a:buNone/>
            </a:pPr>
            <a:r>
              <a:rPr lang="sv-SE" sz="1800" b="1" dirty="0">
                <a:latin typeface="+mj-lt"/>
              </a:rPr>
              <a:t>Vision: </a:t>
            </a:r>
          </a:p>
          <a:p>
            <a:pPr marL="0" indent="0">
              <a:buNone/>
            </a:pPr>
            <a:r>
              <a:rPr lang="sv-SE" sz="1800" dirty="0">
                <a:latin typeface="+mj-lt"/>
              </a:rPr>
              <a:t>Att juniorverksamheten ska växa sig stark och så bestå – bred bas: Team GSS</a:t>
            </a:r>
          </a:p>
          <a:p>
            <a:endParaRPr lang="sv-SE" dirty="0"/>
          </a:p>
        </p:txBody>
      </p:sp>
      <p:pic>
        <p:nvPicPr>
          <p:cNvPr id="4" name="Bild 2" descr="C:\Users\mp04346\AppData\Local\Microsoft\Windows\INetCache\Content.MSO\A8A92DAF.tm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4466" y="5266849"/>
            <a:ext cx="1693069" cy="446246"/>
          </a:xfrm>
          <a:prstGeom prst="rect">
            <a:avLst/>
          </a:prstGeom>
          <a:noFill/>
          <a:ln>
            <a:noFill/>
          </a:ln>
        </p:spPr>
      </p:pic>
    </p:spTree>
    <p:extLst>
      <p:ext uri="{BB962C8B-B14F-4D97-AF65-F5344CB8AC3E}">
        <p14:creationId xmlns:p14="http://schemas.microsoft.com/office/powerpoint/2010/main" val="464886340"/>
      </p:ext>
    </p:extLst>
  </p:cSld>
  <p:clrMapOvr>
    <a:masterClrMapping/>
  </p:clrMapOvr>
  <p:transition spd="slow">
    <p:blinds/>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548680"/>
            <a:ext cx="7886700" cy="994172"/>
          </a:xfrm>
        </p:spPr>
        <p:txBody>
          <a:bodyPr>
            <a:normAutofit fontScale="90000"/>
          </a:bodyPr>
          <a:lstStyle/>
          <a:p>
            <a:r>
              <a:rPr lang="sv-SE" dirty="0"/>
              <a:t>GSS som Idrottsförening</a:t>
            </a:r>
            <a:br>
              <a:rPr lang="sv-SE" dirty="0"/>
            </a:br>
            <a:endParaRPr lang="sv-SE" dirty="0"/>
          </a:p>
        </p:txBody>
      </p:sp>
      <p:sp>
        <p:nvSpPr>
          <p:cNvPr id="3" name="Platshållare för innehåll 2"/>
          <p:cNvSpPr>
            <a:spLocks noGrp="1"/>
          </p:cNvSpPr>
          <p:nvPr>
            <p:ph idx="1"/>
          </p:nvPr>
        </p:nvSpPr>
        <p:spPr>
          <a:xfrm>
            <a:off x="1992085" y="2713644"/>
            <a:ext cx="8273144" cy="3263504"/>
          </a:xfrm>
        </p:spPr>
        <p:txBody>
          <a:bodyPr/>
          <a:lstStyle/>
          <a:p>
            <a:pPr marL="0" indent="0">
              <a:buNone/>
            </a:pPr>
            <a:r>
              <a:rPr lang="sv-SE" sz="1800" dirty="0">
                <a:latin typeface="+mj-lt"/>
              </a:rPr>
              <a:t>Träningsverksamhet: </a:t>
            </a:r>
          </a:p>
          <a:p>
            <a:r>
              <a:rPr lang="sv-SE" sz="1800" dirty="0">
                <a:latin typeface="+mj-lt"/>
              </a:rPr>
              <a:t>Tränare: Linda, Johan</a:t>
            </a:r>
          </a:p>
          <a:p>
            <a:r>
              <a:rPr lang="sv-SE" sz="1800" dirty="0">
                <a:latin typeface="+mj-lt"/>
              </a:rPr>
              <a:t>1(-2) träningar/vecka</a:t>
            </a:r>
          </a:p>
          <a:p>
            <a:r>
              <a:rPr lang="sv-SE" sz="1800" dirty="0">
                <a:latin typeface="+mj-lt"/>
              </a:rPr>
              <a:t>Glädje och gemenskap</a:t>
            </a:r>
          </a:p>
          <a:p>
            <a:r>
              <a:rPr lang="sv-SE" sz="1800" dirty="0">
                <a:latin typeface="+mj-lt"/>
              </a:rPr>
              <a:t>Teknik, fart, taktik, trim och regler</a:t>
            </a:r>
          </a:p>
          <a:p>
            <a:r>
              <a:rPr lang="sv-SE" sz="1800" dirty="0">
                <a:latin typeface="+mj-lt"/>
              </a:rPr>
              <a:t>Seglare på alla nivåer – utvecklingsmöjligheter</a:t>
            </a:r>
          </a:p>
          <a:p>
            <a:r>
              <a:rPr lang="sv-SE" sz="1800" dirty="0">
                <a:latin typeface="+mj-lt"/>
              </a:rPr>
              <a:t>RS Tera, Laser, RS </a:t>
            </a:r>
            <a:r>
              <a:rPr lang="sv-SE" sz="1800" dirty="0" err="1">
                <a:latin typeface="+mj-lt"/>
              </a:rPr>
              <a:t>Feva</a:t>
            </a:r>
            <a:endParaRPr lang="sv-SE" sz="1800" dirty="0">
              <a:latin typeface="+mj-lt"/>
            </a:endParaRPr>
          </a:p>
          <a:p>
            <a:endParaRPr lang="sv-SE" sz="1800" dirty="0">
              <a:latin typeface="+mj-lt"/>
            </a:endParaRPr>
          </a:p>
          <a:p>
            <a:pPr marL="0" indent="0">
              <a:buNone/>
            </a:pPr>
            <a:r>
              <a:rPr lang="sv-SE" sz="1800" dirty="0">
                <a:latin typeface="+mj-lt"/>
              </a:rPr>
              <a:t>Önskan om många aktiva juniorer och fler engagerade ledare</a:t>
            </a:r>
          </a:p>
          <a:p>
            <a:pPr marL="0" indent="0">
              <a:buNone/>
            </a:pPr>
            <a:endParaRPr lang="sv-SE" sz="1800" dirty="0">
              <a:latin typeface="+mj-lt"/>
            </a:endParaRPr>
          </a:p>
          <a:p>
            <a:pPr marL="0" indent="0">
              <a:buNone/>
            </a:pPr>
            <a:endParaRPr lang="sv-SE" dirty="0"/>
          </a:p>
          <a:p>
            <a:endParaRPr lang="sv-SE" dirty="0"/>
          </a:p>
          <a:p>
            <a:endParaRPr lang="sv-SE" dirty="0"/>
          </a:p>
        </p:txBody>
      </p:sp>
      <p:pic>
        <p:nvPicPr>
          <p:cNvPr id="6146" name="Picture 2" descr="IMG_270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3556">
            <a:off x="5795721" y="1915918"/>
            <a:ext cx="3065456" cy="2409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21107C80-BD59-4AB4-A13C-B5B86E030EE6" descr="IMG_33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53519">
            <a:off x="214283" y="1434958"/>
            <a:ext cx="2223944" cy="1352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8434" name="E261D298-D9AA-4F87-B3BE-CC611A1D93B3" descr="IMG_05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24" t="-690" r="19975" b="20621"/>
          <a:stretch/>
        </p:blipFill>
        <p:spPr bwMode="auto">
          <a:xfrm rot="5026920">
            <a:off x="354830" y="3958096"/>
            <a:ext cx="1372845" cy="1355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191036"/>
      </p:ext>
    </p:extLst>
  </p:cSld>
  <p:clrMapOvr>
    <a:masterClrMapping/>
  </p:clrMapOvr>
  <p:transition spd="slow">
    <p:blinds/>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516001"/>
            <a:ext cx="7886700" cy="994172"/>
          </a:xfrm>
        </p:spPr>
        <p:txBody>
          <a:bodyPr>
            <a:normAutofit fontScale="90000"/>
          </a:bodyPr>
          <a:lstStyle/>
          <a:p>
            <a:r>
              <a:rPr lang="sv-SE" dirty="0"/>
              <a:t>Resurser</a:t>
            </a:r>
            <a:r>
              <a:rPr lang="sv-SE" b="1" dirty="0"/>
              <a:t> </a:t>
            </a:r>
            <a:r>
              <a:rPr lang="sv-SE" dirty="0"/>
              <a:t>av betydelse för juniorverksamhet</a:t>
            </a:r>
          </a:p>
        </p:txBody>
      </p:sp>
      <p:sp>
        <p:nvSpPr>
          <p:cNvPr id="3" name="Platshållare för innehåll 2"/>
          <p:cNvSpPr>
            <a:spLocks noGrp="1"/>
          </p:cNvSpPr>
          <p:nvPr>
            <p:ph idx="1"/>
          </p:nvPr>
        </p:nvSpPr>
        <p:spPr>
          <a:xfrm>
            <a:off x="628650" y="1797248"/>
            <a:ext cx="8010383" cy="3263504"/>
          </a:xfrm>
        </p:spPr>
        <p:txBody>
          <a:bodyPr>
            <a:normAutofit/>
          </a:bodyPr>
          <a:lstStyle/>
          <a:p>
            <a:pPr marL="0" indent="0">
              <a:buNone/>
            </a:pPr>
            <a:r>
              <a:rPr lang="sv-SE" sz="1800" b="1" dirty="0">
                <a:latin typeface="+mj-lt"/>
              </a:rPr>
              <a:t>Ansvariga personer </a:t>
            </a:r>
          </a:p>
          <a:p>
            <a:r>
              <a:rPr lang="sv-SE" sz="1800" dirty="0">
                <a:latin typeface="+mj-lt"/>
              </a:rPr>
              <a:t>På olika positioner för verksamhet, seglingsskola och jolleträning</a:t>
            </a:r>
          </a:p>
          <a:p>
            <a:r>
              <a:rPr lang="sv-SE" sz="1800" dirty="0">
                <a:latin typeface="+mj-lt"/>
              </a:rPr>
              <a:t>Klubben är en ideell förening där engagemang och delaktighet från , klubbmedlemmar, vårdnadshavare och vänner välkomnas och tas tillvara</a:t>
            </a:r>
          </a:p>
          <a:p>
            <a:r>
              <a:rPr lang="sv-SE" sz="1800" dirty="0">
                <a:latin typeface="+mj-lt"/>
              </a:rPr>
              <a:t>Gemensamma insatser och delaktighet i ungdomarnas aktiviteter ökar sannolikheten för långvarigt utövande</a:t>
            </a:r>
          </a:p>
          <a:p>
            <a:pPr marL="0" indent="0">
              <a:buNone/>
            </a:pPr>
            <a:endParaRPr lang="sv-SE" dirty="0">
              <a:latin typeface="+mj-lt"/>
            </a:endParaRPr>
          </a:p>
        </p:txBody>
      </p:sp>
      <p:pic>
        <p:nvPicPr>
          <p:cNvPr id="4" name="Bild 2" descr="C:\Users\mp04346\AppData\Local\Microsoft\Windows\INetCache\Content.MSO\A8A92DAF.tm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4466" y="5266849"/>
            <a:ext cx="1693069" cy="446246"/>
          </a:xfrm>
          <a:prstGeom prst="rect">
            <a:avLst/>
          </a:prstGeom>
          <a:noFill/>
          <a:ln>
            <a:noFill/>
          </a:ln>
        </p:spPr>
      </p:pic>
      <p:pic>
        <p:nvPicPr>
          <p:cNvPr id="12290" name="3FB414A1-5FB5-42AD-B25C-3306AA773CBF" descr="IMG_33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3098" y="3825797"/>
            <a:ext cx="2655370" cy="1752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Bildobjekt 5"/>
          <p:cNvPicPr>
            <a:picLocks noChangeAspect="1"/>
          </p:cNvPicPr>
          <p:nvPr/>
        </p:nvPicPr>
        <p:blipFill>
          <a:blip r:embed="rId4"/>
          <a:stretch>
            <a:fillRect/>
          </a:stretch>
        </p:blipFill>
        <p:spPr>
          <a:xfrm>
            <a:off x="1812718" y="3825797"/>
            <a:ext cx="1954382" cy="1772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96500262"/>
      </p:ext>
    </p:extLst>
  </p:cSld>
  <p:clrMapOvr>
    <a:masterClrMapping/>
  </p:clrMapOvr>
  <p:transition spd="slow">
    <p:blinds/>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92D8E23E-2E53-4946-8F10-94B6455C3A9D" descr="IMG_33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40475">
            <a:off x="5102075" y="728333"/>
            <a:ext cx="3847050" cy="2656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0" name="textruta 9"/>
          <p:cNvSpPr txBox="1"/>
          <p:nvPr/>
        </p:nvSpPr>
        <p:spPr>
          <a:xfrm rot="21392840">
            <a:off x="523504" y="856197"/>
            <a:ext cx="3640221" cy="553998"/>
          </a:xfrm>
          <a:prstGeom prst="rect">
            <a:avLst/>
          </a:prstGeom>
          <a:gradFill>
            <a:gsLst>
              <a:gs pos="5000">
                <a:schemeClr val="accent1">
                  <a:lumMod val="28000"/>
                  <a:lumOff val="72000"/>
                </a:schemeClr>
              </a:gs>
              <a:gs pos="0">
                <a:schemeClr val="accent1">
                  <a:lumMod val="45000"/>
                  <a:lumOff val="55000"/>
                </a:schemeClr>
              </a:gs>
              <a:gs pos="35000">
                <a:schemeClr val="accent1">
                  <a:lumMod val="30000"/>
                  <a:lumOff val="70000"/>
                  <a:alpha val="18000"/>
                </a:schemeClr>
              </a:gs>
            </a:gsLst>
            <a:lin ang="5400000" scaled="1"/>
          </a:gradFill>
          <a:ln w="38100">
            <a:noFill/>
          </a:ln>
        </p:spPr>
        <p:txBody>
          <a:bodyPr wrap="square" rtlCol="0">
            <a:spAutoFit/>
          </a:bodyPr>
          <a:lstStyle/>
          <a:p>
            <a:pPr algn="ctr"/>
            <a:r>
              <a:rPr lang="sv-SE" sz="3000" dirty="0">
                <a:solidFill>
                  <a:srgbClr val="0070C0"/>
                </a:solidFill>
                <a:latin typeface="+mj-lt"/>
              </a:rPr>
              <a:t>Träning på Husse </a:t>
            </a:r>
          </a:p>
        </p:txBody>
      </p:sp>
      <p:pic>
        <p:nvPicPr>
          <p:cNvPr id="3077" name="659A6713-808D-40C4-8F80-A438A330B4FC" descr="IMG_33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05998">
            <a:off x="314422" y="2184275"/>
            <a:ext cx="4596269" cy="2592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765416"/>
      </p:ext>
    </p:extLst>
  </p:cSld>
  <p:clrMapOvr>
    <a:masterClrMapping/>
  </p:clrMapOvr>
  <p:transition spd="slow">
    <p:blinds/>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5E0DBC30-D16D-486A-80C6-FF38E7384FE0" descr="IMG_333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33861" r="641" b="32630"/>
          <a:stretch/>
        </p:blipFill>
        <p:spPr bwMode="auto">
          <a:xfrm rot="20967331">
            <a:off x="668734" y="1539666"/>
            <a:ext cx="3999163" cy="2918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C8C62EB7-3F1D-4E04-814D-0061E4416B5C" descr="IMG_33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078" r="-110" b="20878"/>
          <a:stretch/>
        </p:blipFill>
        <p:spPr bwMode="auto">
          <a:xfrm rot="285794">
            <a:off x="5421806" y="1594013"/>
            <a:ext cx="3002239" cy="2071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0" name="textruta 9"/>
          <p:cNvSpPr txBox="1"/>
          <p:nvPr/>
        </p:nvSpPr>
        <p:spPr>
          <a:xfrm>
            <a:off x="1079026" y="408569"/>
            <a:ext cx="9186103" cy="553998"/>
          </a:xfrm>
          <a:prstGeom prst="rect">
            <a:avLst/>
          </a:prstGeom>
          <a:noFill/>
        </p:spPr>
        <p:txBody>
          <a:bodyPr wrap="square" rtlCol="0">
            <a:spAutoFit/>
          </a:bodyPr>
          <a:lstStyle/>
          <a:p>
            <a:r>
              <a:rPr lang="sv-SE" sz="3000" dirty="0">
                <a:solidFill>
                  <a:srgbClr val="0070C0"/>
                </a:solidFill>
                <a:latin typeface="+mj-lt"/>
              </a:rPr>
              <a:t>Nora, Linnea &amp; Hanna - VM i </a:t>
            </a:r>
            <a:r>
              <a:rPr lang="sv-SE" sz="3000" dirty="0" err="1">
                <a:solidFill>
                  <a:srgbClr val="0070C0"/>
                </a:solidFill>
                <a:latin typeface="+mj-lt"/>
              </a:rPr>
              <a:t>Sulzano</a:t>
            </a:r>
            <a:r>
              <a:rPr lang="sv-SE" sz="3000" dirty="0">
                <a:solidFill>
                  <a:srgbClr val="0070C0"/>
                </a:solidFill>
                <a:latin typeface="+mj-lt"/>
              </a:rPr>
              <a:t> Italien  </a:t>
            </a:r>
          </a:p>
        </p:txBody>
      </p:sp>
      <p:pic>
        <p:nvPicPr>
          <p:cNvPr id="2051" name="CBB0E417-E175-4838-AC74-E1DA5CF7BD83" descr="IMG_33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29019">
            <a:off x="4232339" y="4016185"/>
            <a:ext cx="753038" cy="739604"/>
          </a:xfrm>
          <a:prstGeom prst="roundRect">
            <a:avLst>
              <a:gd name="adj" fmla="val 8594"/>
            </a:avLst>
          </a:prstGeom>
          <a:solidFill>
            <a:srgbClr val="FFFFFF">
              <a:shade val="85000"/>
            </a:srgbClr>
          </a:solidFill>
          <a:ln>
            <a:noFill/>
          </a:ln>
          <a:effectLst>
            <a:reflection blurRad="6350" stA="50000" endA="300" endPos="90000" dist="508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754311"/>
      </p:ext>
    </p:extLst>
  </p:cSld>
  <p:clrMapOvr>
    <a:masterClrMapping/>
  </p:clrMapOvr>
  <p:transition spd="slow">
    <p:blinds/>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AF2ADD0D-81A9-4232-9E3D-7755984B0E5B" descr="IMG_33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30715">
            <a:off x="714916" y="1331882"/>
            <a:ext cx="3371863" cy="4282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100" name="71876EF6-0220-44BF-B650-7C2A041CC735" descr="IMG_33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32353">
            <a:off x="4635280" y="2334808"/>
            <a:ext cx="4062209" cy="2843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884579"/>
      </p:ext>
    </p:extLst>
  </p:cSld>
  <p:clrMapOvr>
    <a:masterClrMapping/>
  </p:clrMapOvr>
  <p:transition spd="slow">
    <p:blinds/>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D5D81DA-4783-490B-8815-A59B8673A789" descr="IMG_3349.jpg"/>
          <p:cNvPicPr>
            <a:picLocks noChangeAspect="1" noChangeArrowheads="1"/>
          </p:cNvPicPr>
          <p:nvPr/>
        </p:nvPicPr>
        <p:blipFill>
          <a:blip r:embed="rId2" cstate="hq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3722">
            <a:off x="3500323" y="1444659"/>
            <a:ext cx="4630359" cy="3304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 name="textruta 2"/>
          <p:cNvSpPr txBox="1"/>
          <p:nvPr/>
        </p:nvSpPr>
        <p:spPr>
          <a:xfrm rot="21253261" flipH="1">
            <a:off x="299090" y="1412179"/>
            <a:ext cx="4987877" cy="923330"/>
          </a:xfrm>
          <a:prstGeom prst="rect">
            <a:avLst/>
          </a:prstGeom>
          <a:noFill/>
        </p:spPr>
        <p:txBody>
          <a:bodyPr wrap="square" rtlCol="0">
            <a:spAutoFit/>
          </a:bodyPr>
          <a:lstStyle/>
          <a:p>
            <a:r>
              <a:rPr lang="sv-SE" sz="2700" dirty="0">
                <a:solidFill>
                  <a:srgbClr val="FF3399"/>
                </a:solidFill>
                <a:latin typeface="Arial Rounded MT Bold" panose="020F0704030504030204" pitchFamily="34" charset="0"/>
              </a:rPr>
              <a:t>En segelansvarigs </a:t>
            </a:r>
          </a:p>
          <a:p>
            <a:r>
              <a:rPr lang="sv-SE" sz="2700" dirty="0">
                <a:solidFill>
                  <a:srgbClr val="FF3399"/>
                </a:solidFill>
                <a:latin typeface="Arial Rounded MT Bold" panose="020F0704030504030204" pitchFamily="34" charset="0"/>
              </a:rPr>
              <a:t>dröm….?</a:t>
            </a:r>
          </a:p>
        </p:txBody>
      </p:sp>
    </p:spTree>
    <p:extLst>
      <p:ext uri="{BB962C8B-B14F-4D97-AF65-F5344CB8AC3E}">
        <p14:creationId xmlns:p14="http://schemas.microsoft.com/office/powerpoint/2010/main" val="2690132155"/>
      </p:ext>
    </p:extLst>
  </p:cSld>
  <p:clrMapOvr>
    <a:masterClrMapping/>
  </p:clrMapOvr>
  <p:transition spd="slow">
    <p:blinds/>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3291A9CD-77A8-461B-B0CE-CB582942DFFF" descr="IMG_33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08865">
            <a:off x="4068565" y="3325381"/>
            <a:ext cx="4779339" cy="2385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122" name="88F58A6D-9439-4335-8C5E-F6D933952940" descr="IMG_33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3474">
            <a:off x="448538" y="1493819"/>
            <a:ext cx="4276402" cy="2770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515725"/>
      </p:ext>
    </p:extLst>
  </p:cSld>
  <p:clrMapOvr>
    <a:masterClrMapping/>
  </p:clrMapOvr>
  <p:transition spd="slow">
    <p:blinds/>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3555A8D-2403-415D-B9B4-C79D3ADDBB93}"/>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0800" y="0"/>
            <a:ext cx="9194800" cy="6896100"/>
          </a:xfrm>
          <a:prstGeom prst="rect">
            <a:avLst/>
          </a:prstGeom>
        </p:spPr>
      </p:pic>
      <p:sp>
        <p:nvSpPr>
          <p:cNvPr id="4" name="Rubrik 1"/>
          <p:cNvSpPr txBox="1">
            <a:spLocks/>
          </p:cNvSpPr>
          <p:nvPr/>
        </p:nvSpPr>
        <p:spPr>
          <a:xfrm>
            <a:off x="2771800" y="2924495"/>
            <a:ext cx="3600400" cy="86409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8000" i="0" u="none" strike="noStrike" cap="none" spc="300" normalizeH="0" noProof="0" dirty="0">
                <a:ln>
                  <a:noFill/>
                </a:ln>
                <a:solidFill>
                  <a:schemeClr val="bg1">
                    <a:lumMod val="50000"/>
                  </a:schemeClr>
                </a:solidFill>
                <a:effectLst/>
                <a:uLnTx/>
                <a:uFillTx/>
                <a:latin typeface="Parchment" pitchFamily="66" charset="0"/>
                <a:ea typeface="+mj-ea"/>
                <a:cs typeface="+mj-cs"/>
              </a:rPr>
              <a:t>V</a:t>
            </a:r>
            <a:r>
              <a:rPr kumimoji="0" lang="sv-SE" sz="8000" i="0" u="none" strike="noStrike" cap="none" spc="600" normalizeH="0" noProof="0" dirty="0">
                <a:ln>
                  <a:noFill/>
                </a:ln>
                <a:solidFill>
                  <a:schemeClr val="bg1">
                    <a:lumMod val="50000"/>
                  </a:schemeClr>
                </a:solidFill>
                <a:effectLst/>
                <a:uLnTx/>
                <a:uFillTx/>
                <a:latin typeface="Parchment" pitchFamily="66" charset="0"/>
                <a:ea typeface="+mj-ea"/>
                <a:cs typeface="+mj-cs"/>
              </a:rPr>
              <a:t>älkommen!</a:t>
            </a:r>
          </a:p>
        </p:txBody>
      </p:sp>
    </p:spTree>
    <p:extLst>
      <p:ext uri="{BB962C8B-B14F-4D97-AF65-F5344CB8AC3E}">
        <p14:creationId xmlns:p14="http://schemas.microsoft.com/office/powerpoint/2010/main" val="1229646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500"/>
                                  </p:stCondLst>
                                  <p:endCondLst>
                                    <p:cond evt="onNext" delay="0">
                                      <p:tgtEl>
                                        <p:sldTgt/>
                                      </p:tgtEl>
                                    </p:cond>
                                  </p:endCondLst>
                                  <p:iterate type="lt">
                                    <p:tmPct val="10000"/>
                                  </p:iterate>
                                  <p:childTnLst>
                                    <p:animMotion origin="layout" path="M 0 -1.85185E-6 L 0 -0.01041 " pathEditMode="relative" rAng="0" ptsTypes="AA">
                                      <p:cBhvr>
                                        <p:cTn id="6" dur="4000" accel="50000" decel="50000" autoRev="1" fill="hold">
                                          <p:stCondLst>
                                            <p:cond delay="0"/>
                                          </p:stCondLst>
                                        </p:cTn>
                                        <p:tgtEl>
                                          <p:spTgt spid="4"/>
                                        </p:tgtEl>
                                        <p:attrNameLst>
                                          <p:attrName>ppt_x</p:attrName>
                                          <p:attrName>ppt_y</p:attrName>
                                        </p:attrNameLst>
                                      </p:cBhvr>
                                      <p:rCtr x="0" y="-532"/>
                                    </p:animMotion>
                                    <p:animRot by="1500000">
                                      <p:cBhvr>
                                        <p:cTn id="7" dur="2000" fill="hold">
                                          <p:stCondLst>
                                            <p:cond delay="0"/>
                                          </p:stCondLst>
                                        </p:cTn>
                                        <p:tgtEl>
                                          <p:spTgt spid="4"/>
                                        </p:tgtEl>
                                        <p:attrNameLst>
                                          <p:attrName>r</p:attrName>
                                        </p:attrNameLst>
                                      </p:cBhvr>
                                    </p:animRot>
                                    <p:animRot by="-1500000">
                                      <p:cBhvr>
                                        <p:cTn id="8" dur="2000" fill="hold">
                                          <p:stCondLst>
                                            <p:cond delay="2000"/>
                                          </p:stCondLst>
                                        </p:cTn>
                                        <p:tgtEl>
                                          <p:spTgt spid="4"/>
                                        </p:tgtEl>
                                        <p:attrNameLst>
                                          <p:attrName>r</p:attrName>
                                        </p:attrNameLst>
                                      </p:cBhvr>
                                    </p:animRot>
                                    <p:animRot by="-1500000">
                                      <p:cBhvr>
                                        <p:cTn id="9" dur="2000" fill="hold">
                                          <p:stCondLst>
                                            <p:cond delay="4000"/>
                                          </p:stCondLst>
                                        </p:cTn>
                                        <p:tgtEl>
                                          <p:spTgt spid="4"/>
                                        </p:tgtEl>
                                        <p:attrNameLst>
                                          <p:attrName>r</p:attrName>
                                        </p:attrNameLst>
                                      </p:cBhvr>
                                    </p:animRot>
                                    <p:animRot by="1500000">
                                      <p:cBhvr>
                                        <p:cTn id="10" dur="2000" fill="hold">
                                          <p:stCondLst>
                                            <p:cond delay="6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4400798" y="753014"/>
            <a:ext cx="7200900" cy="553998"/>
          </a:xfrm>
          <a:prstGeom prst="rect">
            <a:avLst/>
          </a:prstGeom>
          <a:noFill/>
        </p:spPr>
        <p:txBody>
          <a:bodyPr wrap="square" rtlCol="0">
            <a:spAutoFit/>
          </a:bodyPr>
          <a:lstStyle/>
          <a:p>
            <a:r>
              <a:rPr lang="sv-SE" sz="3000" dirty="0">
                <a:solidFill>
                  <a:srgbClr val="0070C0"/>
                </a:solidFill>
                <a:latin typeface="+mj-lt"/>
              </a:rPr>
              <a:t>SM RS TERA Motala </a:t>
            </a:r>
          </a:p>
        </p:txBody>
      </p:sp>
      <p:pic>
        <p:nvPicPr>
          <p:cNvPr id="6148" name="06BC2360-52F3-445F-9B47-DB9E77CCEA46" descr="IMG_33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3173" y="1630726"/>
            <a:ext cx="2136904" cy="2732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7690215D-105C-486B-B6F4-EC2117EDD043" descr="IMG_33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474" y="513529"/>
            <a:ext cx="3146482" cy="2137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BB85CA37-211B-40F6-AC0A-A770B07CA383" descr="IMG_33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4286" y="2412037"/>
            <a:ext cx="2053829" cy="2382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CBED272A-7297-4AA3-8406-01F81308F47C" descr="IMG_33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192" y="2944446"/>
            <a:ext cx="3880037" cy="2265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976049"/>
      </p:ext>
    </p:extLst>
  </p:cSld>
  <p:clrMapOvr>
    <a:masterClrMapping/>
  </p:clrMapOvr>
  <p:transition spd="slow">
    <p:blind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flipH="1">
            <a:off x="441853" y="395134"/>
            <a:ext cx="8591825" cy="969496"/>
          </a:xfrm>
          <a:prstGeom prst="rect">
            <a:avLst/>
          </a:prstGeom>
          <a:noFill/>
        </p:spPr>
        <p:txBody>
          <a:bodyPr wrap="square" rtlCol="0">
            <a:spAutoFit/>
          </a:bodyPr>
          <a:lstStyle/>
          <a:p>
            <a:r>
              <a:rPr lang="sv-SE" sz="3000" dirty="0">
                <a:solidFill>
                  <a:srgbClr val="0070C0"/>
                </a:solidFill>
                <a:latin typeface="+mj-lt"/>
              </a:rPr>
              <a:t>Team Hanna i Seglingens Mästare J70 på Marstrand </a:t>
            </a:r>
          </a:p>
          <a:p>
            <a:r>
              <a:rPr lang="sv-SE" sz="2700" dirty="0">
                <a:solidFill>
                  <a:srgbClr val="0070C0"/>
                </a:solidFill>
                <a:effectLst>
                  <a:outerShdw blurRad="38100" dist="38100" dir="2700000" algn="tl">
                    <a:srgbClr val="000000">
                      <a:alpha val="43137"/>
                    </a:srgbClr>
                  </a:outerShdw>
                </a:effectLst>
              </a:rPr>
              <a:t> </a:t>
            </a:r>
          </a:p>
        </p:txBody>
      </p:sp>
      <p:pic>
        <p:nvPicPr>
          <p:cNvPr id="7171" name="56909723-1755-4708-BB2E-3D7E0E6ACB69" descr="IMG_33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74236">
            <a:off x="198977" y="1461903"/>
            <a:ext cx="5530454" cy="3190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172" name="9EBE6315-04BF-495A-B9DD-CF933184145F" descr="IMG_338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35689" r="1434" b="35966"/>
          <a:stretch/>
        </p:blipFill>
        <p:spPr bwMode="auto">
          <a:xfrm rot="252271">
            <a:off x="5893921" y="1393598"/>
            <a:ext cx="3063118" cy="1906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670373"/>
      </p:ext>
    </p:extLst>
  </p:cSld>
  <p:clrMapOvr>
    <a:masterClrMapping/>
  </p:clrMapOvr>
  <p:transition spd="slow">
    <p:blind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D5A6B493-EF2C-40EB-8646-FDADC55739EB" descr="IMG_33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01357">
            <a:off x="5581075" y="1412287"/>
            <a:ext cx="3264092" cy="1526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194" name="3FDEB367-59D9-45A8-8554-2F8CD100FE7D" descr="IMG_33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5406">
            <a:off x="167652" y="1447497"/>
            <a:ext cx="5248397" cy="3243240"/>
          </a:xfrm>
          <a:prstGeom prst="roundRect">
            <a:avLst>
              <a:gd name="adj" fmla="val 8594"/>
            </a:avLst>
          </a:prstGeom>
          <a:solidFill>
            <a:srgbClr val="FFFFFF">
              <a:shade val="85000"/>
            </a:srgbClr>
          </a:solidFill>
          <a:ln>
            <a:noFill/>
          </a:ln>
          <a:effectLst>
            <a:reflection blurRad="6350" stA="15000" endPos="38500" dist="508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731193"/>
      </p:ext>
    </p:extLst>
  </p:cSld>
  <p:clrMapOvr>
    <a:masterClrMapping/>
  </p:clrMapOvr>
  <p:transition spd="slow">
    <p:blinds/>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825DDD2-82CC-444B-A3A5-F706EAFDDEB1" descr="IMG_33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73874">
            <a:off x="5733029" y="1342711"/>
            <a:ext cx="3065024" cy="3404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242" name="36FC9D2F-FC0F-47D0-A395-2DB8D8F75A58" descr="IMG_33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94467">
            <a:off x="356422" y="1411563"/>
            <a:ext cx="3065700" cy="1863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1620066" y="384144"/>
            <a:ext cx="5594545" cy="553998"/>
          </a:xfrm>
          <a:prstGeom prst="rect">
            <a:avLst/>
          </a:prstGeom>
        </p:spPr>
        <p:txBody>
          <a:bodyPr wrap="none">
            <a:spAutoFit/>
          </a:bodyPr>
          <a:lstStyle/>
          <a:p>
            <a:r>
              <a:rPr lang="sv-SE" sz="3000" dirty="0">
                <a:solidFill>
                  <a:srgbClr val="0070C0"/>
                </a:solidFill>
                <a:latin typeface="+mj-lt"/>
              </a:rPr>
              <a:t>CB66 tillsammans med seniorerna </a:t>
            </a:r>
          </a:p>
        </p:txBody>
      </p:sp>
      <p:pic>
        <p:nvPicPr>
          <p:cNvPr id="5" name="B6DBE1A0-6B4A-479F-866E-12C6E3FFE35A" descr="IMG_33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1750" y="3278354"/>
            <a:ext cx="2913348" cy="2094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Kommentar i oval 5"/>
          <p:cNvSpPr/>
          <p:nvPr/>
        </p:nvSpPr>
        <p:spPr>
          <a:xfrm>
            <a:off x="3175314" y="1437442"/>
            <a:ext cx="2708911" cy="895446"/>
          </a:xfrm>
          <a:prstGeom prst="wedgeEllipseCallout">
            <a:avLst>
              <a:gd name="adj1" fmla="val 46301"/>
              <a:gd name="adj2" fmla="val 45109"/>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7" name="textruta 6"/>
          <p:cNvSpPr txBox="1"/>
          <p:nvPr/>
        </p:nvSpPr>
        <p:spPr>
          <a:xfrm flipH="1">
            <a:off x="3203889" y="1650729"/>
            <a:ext cx="2708911" cy="646331"/>
          </a:xfrm>
          <a:prstGeom prst="rect">
            <a:avLst/>
          </a:prstGeom>
          <a:noFill/>
        </p:spPr>
        <p:txBody>
          <a:bodyPr wrap="square" rtlCol="0">
            <a:spAutoFit/>
          </a:bodyPr>
          <a:lstStyle/>
          <a:p>
            <a:pPr algn="ctr"/>
            <a:r>
              <a:rPr lang="sv-SE" dirty="0">
                <a:solidFill>
                  <a:srgbClr val="0070C0"/>
                </a:solidFill>
                <a:latin typeface="+mj-lt"/>
              </a:rPr>
              <a:t>Ett glatt gäng – 3:e plats i Norrländskan!</a:t>
            </a:r>
          </a:p>
        </p:txBody>
      </p:sp>
    </p:spTree>
    <p:extLst>
      <p:ext uri="{BB962C8B-B14F-4D97-AF65-F5344CB8AC3E}">
        <p14:creationId xmlns:p14="http://schemas.microsoft.com/office/powerpoint/2010/main" val="81650000"/>
      </p:ext>
    </p:extLst>
  </p:cSld>
  <p:clrMapOvr>
    <a:masterClrMapping/>
  </p:clrMapOvr>
  <p:transition spd="slow">
    <p:blinds/>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flipH="1">
            <a:off x="737565" y="387268"/>
            <a:ext cx="8249272" cy="553998"/>
          </a:xfrm>
          <a:prstGeom prst="rect">
            <a:avLst/>
          </a:prstGeom>
          <a:noFill/>
        </p:spPr>
        <p:txBody>
          <a:bodyPr wrap="square" rtlCol="0">
            <a:spAutoFit/>
          </a:bodyPr>
          <a:lstStyle/>
          <a:p>
            <a:r>
              <a:rPr lang="sv-SE" sz="3000" dirty="0">
                <a:solidFill>
                  <a:srgbClr val="FFC000"/>
                </a:solidFill>
                <a:latin typeface="+mj-lt"/>
              </a:rPr>
              <a:t>Nora &amp; Hanna på höstlovsläger </a:t>
            </a:r>
            <a:r>
              <a:rPr lang="sv-SE" sz="3000" dirty="0" err="1">
                <a:solidFill>
                  <a:srgbClr val="FFC000"/>
                </a:solidFill>
                <a:latin typeface="+mj-lt"/>
              </a:rPr>
              <a:t>Ilca</a:t>
            </a:r>
            <a:r>
              <a:rPr lang="sv-SE" sz="3000" dirty="0">
                <a:solidFill>
                  <a:srgbClr val="FFC000"/>
                </a:solidFill>
                <a:latin typeface="+mj-lt"/>
              </a:rPr>
              <a:t> på Marstrand </a:t>
            </a:r>
          </a:p>
        </p:txBody>
      </p:sp>
      <p:pic>
        <p:nvPicPr>
          <p:cNvPr id="9218" name="29FA5E6D-510B-45A4-A560-CC4EF3176F71" descr="IMG_33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9515" y="1284488"/>
            <a:ext cx="5242856" cy="3751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401888"/>
      </p:ext>
    </p:extLst>
  </p:cSld>
  <p:clrMapOvr>
    <a:masterClrMapping/>
  </p:clrMapOvr>
  <p:transition spd="slow">
    <p:blind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2C344601-D38B-480A-98B0-DEF763668C95" descr="IMG_34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r="3590" b="1224"/>
          <a:stretch/>
        </p:blipFill>
        <p:spPr bwMode="auto">
          <a:xfrm>
            <a:off x="503635" y="728690"/>
            <a:ext cx="3811190" cy="38380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6AD9508E-6D9C-45C4-8455-C97644D4552E" descr="IMG_34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4901" y="1744224"/>
            <a:ext cx="3800474" cy="29689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628650" y="4660386"/>
            <a:ext cx="8729662" cy="2308324"/>
          </a:xfrm>
          <a:prstGeom prst="rect">
            <a:avLst/>
          </a:prstGeom>
          <a:noFill/>
        </p:spPr>
        <p:txBody>
          <a:bodyPr wrap="square" rtlCol="0">
            <a:spAutoFit/>
          </a:bodyPr>
          <a:lstStyle/>
          <a:p>
            <a:r>
              <a:rPr lang="sv-SE" dirty="0">
                <a:solidFill>
                  <a:srgbClr val="002060"/>
                </a:solidFill>
                <a:latin typeface="+mj-lt"/>
              </a:rPr>
              <a:t>Signe, Nora, Linnea, Stina, Molly och                 Nora börjar på Seglargymnasiet i Motala </a:t>
            </a:r>
          </a:p>
          <a:p>
            <a:r>
              <a:rPr lang="sv-SE" dirty="0">
                <a:solidFill>
                  <a:srgbClr val="002060"/>
                </a:solidFill>
                <a:latin typeface="+mj-lt"/>
              </a:rPr>
              <a:t>Hanna på juniortjejträffen på Bosön</a:t>
            </a:r>
          </a:p>
          <a:p>
            <a:r>
              <a:rPr lang="sv-SE" dirty="0">
                <a:solidFill>
                  <a:srgbClr val="002060"/>
                </a:solidFill>
              </a:rPr>
              <a:t>         </a:t>
            </a:r>
          </a:p>
          <a:p>
            <a:endParaRPr lang="sv-SE" sz="1500" dirty="0">
              <a:solidFill>
                <a:srgbClr val="002060"/>
              </a:solidFill>
            </a:endParaRPr>
          </a:p>
          <a:p>
            <a:endParaRPr lang="sv-SE" sz="1500" dirty="0">
              <a:solidFill>
                <a:srgbClr val="002060"/>
              </a:solidFill>
            </a:endParaRPr>
          </a:p>
          <a:p>
            <a:endParaRPr lang="sv-SE" sz="1500" dirty="0">
              <a:solidFill>
                <a:srgbClr val="002060"/>
              </a:solidFill>
            </a:endParaRPr>
          </a:p>
          <a:p>
            <a:endParaRPr lang="sv-SE" sz="1500" dirty="0">
              <a:solidFill>
                <a:srgbClr val="002060"/>
              </a:solidFill>
            </a:endParaRPr>
          </a:p>
          <a:p>
            <a:endParaRPr lang="sv-SE" sz="1500" dirty="0">
              <a:solidFill>
                <a:srgbClr val="002060"/>
              </a:solidFill>
            </a:endParaRPr>
          </a:p>
          <a:p>
            <a:endParaRPr lang="sv-SE" sz="1500" dirty="0">
              <a:solidFill>
                <a:srgbClr val="002060"/>
              </a:solidFill>
            </a:endParaRPr>
          </a:p>
        </p:txBody>
      </p:sp>
      <p:sp>
        <p:nvSpPr>
          <p:cNvPr id="8" name="Nedåtvikt menyflik 7"/>
          <p:cNvSpPr/>
          <p:nvPr/>
        </p:nvSpPr>
        <p:spPr>
          <a:xfrm rot="235496">
            <a:off x="4229100" y="671539"/>
            <a:ext cx="2586038" cy="637604"/>
          </a:xfrm>
          <a:prstGeom prst="ellipseRibbon">
            <a:avLst/>
          </a:prstGeom>
          <a:pattFill prst="pct90">
            <a:fgClr>
              <a:schemeClr val="accent1">
                <a:lumMod val="40000"/>
                <a:lumOff val="60000"/>
              </a:schemeClr>
            </a:fgClr>
            <a:bgClr>
              <a:schemeClr val="bg1"/>
            </a:bgClr>
          </a:patt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9" name="textruta 8"/>
          <p:cNvSpPr txBox="1"/>
          <p:nvPr/>
        </p:nvSpPr>
        <p:spPr>
          <a:xfrm rot="259446">
            <a:off x="4957762" y="812853"/>
            <a:ext cx="1485900" cy="507831"/>
          </a:xfrm>
          <a:prstGeom prst="rect">
            <a:avLst/>
          </a:prstGeom>
          <a:noFill/>
        </p:spPr>
        <p:txBody>
          <a:bodyPr wrap="square" rtlCol="0">
            <a:spAutoFit/>
          </a:bodyPr>
          <a:lstStyle/>
          <a:p>
            <a:r>
              <a:rPr lang="sv-SE" sz="2700" b="1" dirty="0" err="1">
                <a:solidFill>
                  <a:srgbClr val="FFFFFF"/>
                </a:solidFill>
                <a:latin typeface="Copperplate Gothic Light" panose="020E0507020206020404" pitchFamily="34" charset="0"/>
              </a:rPr>
              <a:t>News</a:t>
            </a:r>
            <a:endParaRPr lang="sv-SE" sz="2700" b="1" dirty="0">
              <a:solidFill>
                <a:srgbClr val="FFFFFF"/>
              </a:solidFill>
              <a:latin typeface="Copperplate Gothic Light" panose="020E0507020206020404" pitchFamily="34" charset="0"/>
            </a:endParaRPr>
          </a:p>
        </p:txBody>
      </p:sp>
    </p:spTree>
    <p:extLst>
      <p:ext uri="{BB962C8B-B14F-4D97-AF65-F5344CB8AC3E}">
        <p14:creationId xmlns:p14="http://schemas.microsoft.com/office/powerpoint/2010/main" val="2012119151"/>
      </p:ext>
    </p:extLst>
  </p:cSld>
  <p:clrMapOvr>
    <a:masterClrMapping/>
  </p:clrMapOvr>
  <p:transition spd="slow">
    <p:blind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E16C7A56-F0FB-40A7-973C-D32EB23D281F" descr="IMG_92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9224" y="1289193"/>
            <a:ext cx="5969564" cy="3582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1465471" y="429309"/>
            <a:ext cx="7027898" cy="507831"/>
          </a:xfrm>
          <a:prstGeom prst="rect">
            <a:avLst/>
          </a:prstGeom>
          <a:noFill/>
        </p:spPr>
        <p:txBody>
          <a:bodyPr wrap="square" rtlCol="0">
            <a:spAutoFit/>
          </a:bodyPr>
          <a:lstStyle/>
          <a:p>
            <a:r>
              <a:rPr lang="sv-SE" sz="2700" dirty="0">
                <a:solidFill>
                  <a:srgbClr val="0070C0"/>
                </a:solidFill>
                <a:latin typeface="+mj-lt"/>
              </a:rPr>
              <a:t>27/4 åker bryggorna i och seglingen kan börja!</a:t>
            </a:r>
          </a:p>
        </p:txBody>
      </p:sp>
    </p:spTree>
    <p:extLst>
      <p:ext uri="{BB962C8B-B14F-4D97-AF65-F5344CB8AC3E}">
        <p14:creationId xmlns:p14="http://schemas.microsoft.com/office/powerpoint/2010/main" val="2893700646"/>
      </p:ext>
    </p:extLst>
  </p:cSld>
  <p:clrMapOvr>
    <a:masterClrMapping/>
  </p:clrMapOvr>
  <p:transition spd="slow">
    <p:blinds/>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3EE7A1C8-6676-4AB6-A79A-15B35E902E29" descr="IMG_34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9331" y="577885"/>
            <a:ext cx="4844654" cy="5196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915726"/>
      </p:ext>
    </p:extLst>
  </p:cSld>
  <p:clrMapOvr>
    <a:masterClrMapping/>
  </p:clrMapOvr>
  <p:transition spd="slow">
    <p:blinds/>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9407" y="292108"/>
            <a:ext cx="7886700" cy="994172"/>
          </a:xfrm>
        </p:spPr>
        <p:txBody>
          <a:bodyPr>
            <a:normAutofit/>
          </a:bodyPr>
          <a:lstStyle/>
          <a:p>
            <a:pPr algn="ctr"/>
            <a:r>
              <a:rPr lang="sv-SE" sz="4950" dirty="0">
                <a:solidFill>
                  <a:srgbClr val="00B0F0"/>
                </a:solidFill>
                <a:effectLst>
                  <a:outerShdw blurRad="38100" dist="38100" dir="2700000" algn="tl">
                    <a:srgbClr val="000000">
                      <a:alpha val="43137"/>
                    </a:srgbClr>
                  </a:outerShdw>
                </a:effectLst>
              </a:rPr>
              <a:t>Tack!</a:t>
            </a:r>
          </a:p>
        </p:txBody>
      </p:sp>
      <p:pic>
        <p:nvPicPr>
          <p:cNvPr id="4" name="Bild 2" descr="C:\Users\mp04346\AppData\Local\Microsoft\Windows\INetCache\Content.MSO\A8A92DAF.tm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8291" y="5388770"/>
            <a:ext cx="1693069" cy="446246"/>
          </a:xfrm>
          <a:prstGeom prst="rect">
            <a:avLst/>
          </a:prstGeom>
          <a:noFill/>
          <a:ln>
            <a:noFill/>
          </a:ln>
        </p:spPr>
      </p:pic>
      <p:pic>
        <p:nvPicPr>
          <p:cNvPr id="1026" name="B46E5DA4-6E82-4F00-A81F-A1059C86B7C3" descr="IMG_41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753" y="1504442"/>
            <a:ext cx="6367938" cy="3081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27635467"/>
      </p:ext>
    </p:extLst>
  </p:cSld>
  <p:clrMapOvr>
    <a:masterClrMapping/>
  </p:clrMapOvr>
  <p:transition spd="slow">
    <p:blinds/>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9716DFB-4383-4507-A6F6-817E850B3231}"/>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2452" y="-14288"/>
            <a:ext cx="9182100" cy="6886575"/>
          </a:xfrm>
          <a:prstGeom prst="rect">
            <a:avLst/>
          </a:prstGeom>
        </p:spPr>
      </p:pic>
      <p:sp>
        <p:nvSpPr>
          <p:cNvPr id="2" name="Rubrik 1"/>
          <p:cNvSpPr>
            <a:spLocks noGrp="1"/>
          </p:cNvSpPr>
          <p:nvPr>
            <p:ph type="title"/>
          </p:nvPr>
        </p:nvSpPr>
        <p:spPr/>
        <p:txBody>
          <a:bodyPr/>
          <a:lstStyle/>
          <a:p>
            <a:r>
              <a:rPr lang="sv-SE" dirty="0"/>
              <a:t>DAGORDNING</a:t>
            </a:r>
          </a:p>
        </p:txBody>
      </p:sp>
      <p:sp>
        <p:nvSpPr>
          <p:cNvPr id="7" name="Platshållare för innehåll 2">
            <a:extLst>
              <a:ext uri="{FF2B5EF4-FFF2-40B4-BE49-F238E27FC236}">
                <a16:creationId xmlns:a16="http://schemas.microsoft.com/office/drawing/2014/main" id="{C04F240F-339B-4077-8335-D2844FFA440A}"/>
              </a:ext>
            </a:extLst>
          </p:cNvPr>
          <p:cNvSpPr txBox="1">
            <a:spLocks/>
          </p:cNvSpPr>
          <p:nvPr/>
        </p:nvSpPr>
        <p:spPr>
          <a:xfrm>
            <a:off x="1763688" y="1398166"/>
            <a:ext cx="6923112" cy="498316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700" dirty="0"/>
              <a:t>	</a:t>
            </a:r>
            <a:r>
              <a:rPr lang="sv-SE" sz="2700" dirty="0">
                <a:solidFill>
                  <a:schemeClr val="tx1">
                    <a:lumMod val="50000"/>
                    <a:lumOff val="50000"/>
                  </a:schemeClr>
                </a:solidFill>
              </a:rPr>
              <a:t>… … …</a:t>
            </a:r>
          </a:p>
          <a:p>
            <a:pPr marL="452438" indent="-452438">
              <a:buFont typeface="Arial" pitchFamily="34" charset="0"/>
              <a:buNone/>
            </a:pPr>
            <a:endParaRPr lang="sv-SE" sz="2700" dirty="0"/>
          </a:p>
          <a:p>
            <a:pPr marL="452438" indent="-452438">
              <a:buNone/>
            </a:pPr>
            <a:r>
              <a:rPr lang="sv-SE" sz="2400" dirty="0"/>
              <a:t>§   </a:t>
            </a:r>
            <a:r>
              <a:rPr lang="sv-SE" sz="2400" b="1" dirty="0"/>
              <a:t>9</a:t>
            </a:r>
            <a:r>
              <a:rPr lang="sv-SE" sz="2400" dirty="0"/>
              <a:t>	Styrelsens verksamhetsberättelse samt</a:t>
            </a:r>
            <a:br>
              <a:rPr lang="sv-SE" sz="2400" dirty="0"/>
            </a:br>
            <a:r>
              <a:rPr lang="sv-SE" sz="2400" dirty="0"/>
              <a:t>resultat‐ och balansräkningen för det senaste verksamhetsåret.</a:t>
            </a:r>
          </a:p>
          <a:p>
            <a:pPr marL="452438" indent="-452438">
              <a:buNone/>
            </a:pPr>
            <a:endParaRPr lang="sv-SE" sz="2400" dirty="0"/>
          </a:p>
          <a:p>
            <a:pPr marL="452438" indent="-452438">
              <a:buNone/>
            </a:pPr>
            <a:r>
              <a:rPr lang="sv-SE" sz="2400" dirty="0">
                <a:solidFill>
                  <a:schemeClr val="bg1">
                    <a:lumMod val="50000"/>
                  </a:schemeClr>
                </a:solidFill>
              </a:rPr>
              <a:t>§ </a:t>
            </a:r>
            <a:r>
              <a:rPr lang="sv-SE" sz="2400" b="1" dirty="0">
                <a:solidFill>
                  <a:schemeClr val="bg1">
                    <a:lumMod val="50000"/>
                  </a:schemeClr>
                </a:solidFill>
              </a:rPr>
              <a:t>10 </a:t>
            </a:r>
            <a:r>
              <a:rPr lang="sv-SE" sz="2400" dirty="0">
                <a:solidFill>
                  <a:schemeClr val="bg1">
                    <a:lumMod val="50000"/>
                  </a:schemeClr>
                </a:solidFill>
              </a:rPr>
              <a:t>	Revisorernas berättelse över styrelsens förvaltning under det senaste verksamhetsåret.</a:t>
            </a:r>
          </a:p>
          <a:p>
            <a:pPr marL="452438" indent="-452438">
              <a:buNone/>
            </a:pPr>
            <a:r>
              <a:rPr lang="sv-SE" sz="2400" dirty="0">
                <a:solidFill>
                  <a:schemeClr val="bg1">
                    <a:lumMod val="50000"/>
                  </a:schemeClr>
                </a:solidFill>
              </a:rPr>
              <a:t>§ </a:t>
            </a:r>
            <a:r>
              <a:rPr lang="sv-SE" sz="2400" b="1" dirty="0">
                <a:solidFill>
                  <a:schemeClr val="bg1">
                    <a:lumMod val="50000"/>
                  </a:schemeClr>
                </a:solidFill>
              </a:rPr>
              <a:t>11 	</a:t>
            </a:r>
            <a:r>
              <a:rPr lang="sv-SE" sz="2400" dirty="0">
                <a:solidFill>
                  <a:schemeClr val="bg1">
                    <a:lumMod val="50000"/>
                  </a:schemeClr>
                </a:solidFill>
              </a:rPr>
              <a:t>Fråga om ansvarsfrihet för styrelsen samt fastställande av balansräkningen.</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12 </a:t>
            </a:r>
            <a:r>
              <a:rPr lang="sv-SE" sz="2400" dirty="0">
                <a:solidFill>
                  <a:schemeClr val="bg1">
                    <a:lumMod val="50000"/>
                  </a:schemeClr>
                </a:solidFill>
              </a:rPr>
              <a:t>	Redovisning av GSS fonder.</a:t>
            </a:r>
          </a:p>
          <a:p>
            <a:pPr marL="452438" indent="-452438">
              <a:buNone/>
            </a:pPr>
            <a:r>
              <a:rPr lang="sv-SE" sz="2400" dirty="0">
                <a:solidFill>
                  <a:schemeClr val="bg1">
                    <a:lumMod val="50000"/>
                  </a:schemeClr>
                </a:solidFill>
              </a:rPr>
              <a:t>§ </a:t>
            </a:r>
            <a:r>
              <a:rPr lang="sv-SE" sz="2400" b="1" dirty="0">
                <a:solidFill>
                  <a:schemeClr val="bg1">
                    <a:lumMod val="50000"/>
                  </a:schemeClr>
                </a:solidFill>
              </a:rPr>
              <a:t>13</a:t>
            </a:r>
            <a:r>
              <a:rPr lang="sv-SE" sz="2400" dirty="0">
                <a:solidFill>
                  <a:schemeClr val="bg1">
                    <a:lumMod val="50000"/>
                  </a:schemeClr>
                </a:solidFill>
              </a:rPr>
              <a:t>	Godkännande av föreslagen budget för 2024.</a:t>
            </a:r>
          </a:p>
          <a:p>
            <a:pPr marL="452438" indent="-452438">
              <a:buNone/>
            </a:pPr>
            <a:r>
              <a:rPr lang="sv-SE" sz="2400" dirty="0">
                <a:solidFill>
                  <a:schemeClr val="bg1">
                    <a:lumMod val="50000"/>
                  </a:schemeClr>
                </a:solidFill>
              </a:rPr>
              <a:t>§ </a:t>
            </a:r>
            <a:r>
              <a:rPr lang="sv-SE" sz="2400" b="1" dirty="0">
                <a:solidFill>
                  <a:schemeClr val="bg1">
                    <a:lumMod val="50000"/>
                  </a:schemeClr>
                </a:solidFill>
              </a:rPr>
              <a:t>14</a:t>
            </a:r>
            <a:r>
              <a:rPr lang="sv-SE" sz="2400" dirty="0">
                <a:solidFill>
                  <a:schemeClr val="bg1">
                    <a:lumMod val="50000"/>
                  </a:schemeClr>
                </a:solidFill>
              </a:rPr>
              <a:t>	Information om kommande medlemsavgifter. </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15</a:t>
            </a:r>
            <a:r>
              <a:rPr lang="sv-SE" sz="2400" dirty="0">
                <a:solidFill>
                  <a:schemeClr val="bg1">
                    <a:lumMod val="50000"/>
                  </a:schemeClr>
                </a:solidFill>
              </a:rPr>
              <a:t>	Val av ordförande i styrelsen för en tid av ett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16</a:t>
            </a:r>
            <a:r>
              <a:rPr lang="sv-SE" sz="2400" dirty="0">
                <a:solidFill>
                  <a:schemeClr val="bg1">
                    <a:lumMod val="50000"/>
                  </a:schemeClr>
                </a:solidFill>
              </a:rPr>
              <a:t>	Val av styrelsens ledamöter och suppleanter i styrelsen, i enlighet § 25, för en tid av två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17</a:t>
            </a:r>
            <a:r>
              <a:rPr lang="sv-SE" sz="2400" dirty="0">
                <a:solidFill>
                  <a:schemeClr val="bg1">
                    <a:lumMod val="50000"/>
                  </a:schemeClr>
                </a:solidFill>
              </a:rPr>
              <a:t>	Val av två revisorer och två </a:t>
            </a:r>
            <a:r>
              <a:rPr lang="sv-SE" sz="2400" dirty="0" err="1">
                <a:solidFill>
                  <a:schemeClr val="bg1">
                    <a:lumMod val="50000"/>
                  </a:schemeClr>
                </a:solidFill>
              </a:rPr>
              <a:t>revisorsuppleanter</a:t>
            </a:r>
            <a:r>
              <a:rPr lang="sv-SE" sz="2400" dirty="0">
                <a:solidFill>
                  <a:schemeClr val="bg1">
                    <a:lumMod val="50000"/>
                  </a:schemeClr>
                </a:solidFill>
              </a:rPr>
              <a:t> för en tid av ett år.</a:t>
            </a:r>
          </a:p>
          <a:p>
            <a:pPr marL="452438" indent="-452438">
              <a:buNone/>
            </a:pPr>
            <a:r>
              <a:rPr lang="sv-SE" sz="2400" dirty="0">
                <a:solidFill>
                  <a:schemeClr val="bg1">
                    <a:lumMod val="50000"/>
                  </a:schemeClr>
                </a:solidFill>
              </a:rPr>
              <a:t>§ </a:t>
            </a:r>
            <a:r>
              <a:rPr lang="sv-SE" sz="2400" b="1" dirty="0">
                <a:solidFill>
                  <a:schemeClr val="bg1">
                    <a:lumMod val="50000"/>
                  </a:schemeClr>
                </a:solidFill>
              </a:rPr>
              <a:t>18</a:t>
            </a:r>
            <a:r>
              <a:rPr lang="sv-SE" sz="2400" dirty="0">
                <a:solidFill>
                  <a:schemeClr val="bg1">
                    <a:lumMod val="50000"/>
                  </a:schemeClr>
                </a:solidFill>
              </a:rPr>
              <a:t>	Val av ledamöter i valberedningen, enligt med § 36,  för en tid av ett år.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19</a:t>
            </a:r>
            <a:r>
              <a:rPr lang="sv-SE" sz="2400" dirty="0">
                <a:solidFill>
                  <a:schemeClr val="bg1">
                    <a:lumMod val="50000"/>
                  </a:schemeClr>
                </a:solidFill>
              </a:rPr>
              <a:t>	Behandling av inkomna frågor.  </a:t>
            </a:r>
          </a:p>
          <a:p>
            <a:pPr marL="452438" indent="-452438">
              <a:buNone/>
            </a:pPr>
            <a:r>
              <a:rPr lang="sv-SE" sz="2400" dirty="0">
                <a:solidFill>
                  <a:schemeClr val="bg1">
                    <a:lumMod val="50000"/>
                  </a:schemeClr>
                </a:solidFill>
              </a:rPr>
              <a:t>§ </a:t>
            </a:r>
            <a:r>
              <a:rPr lang="sv-SE" sz="2400" b="1" dirty="0">
                <a:solidFill>
                  <a:schemeClr val="bg1">
                    <a:lumMod val="50000"/>
                  </a:schemeClr>
                </a:solidFill>
              </a:rPr>
              <a:t>20</a:t>
            </a:r>
            <a:r>
              <a:rPr lang="sv-SE" sz="2400" dirty="0">
                <a:solidFill>
                  <a:schemeClr val="bg1">
                    <a:lumMod val="50000"/>
                  </a:schemeClr>
                </a:solidFill>
              </a:rPr>
              <a:t>	Seglingsprogram 2024.</a:t>
            </a:r>
          </a:p>
          <a:p>
            <a:pPr marL="452438" indent="-452438">
              <a:buNone/>
            </a:pPr>
            <a:r>
              <a:rPr lang="sv-SE" sz="2400" dirty="0">
                <a:solidFill>
                  <a:schemeClr val="bg1">
                    <a:lumMod val="50000"/>
                  </a:schemeClr>
                </a:solidFill>
              </a:rPr>
              <a:t>§ </a:t>
            </a:r>
            <a:r>
              <a:rPr lang="sv-SE" sz="2400" b="1" dirty="0">
                <a:solidFill>
                  <a:schemeClr val="bg1">
                    <a:lumMod val="50000"/>
                  </a:schemeClr>
                </a:solidFill>
              </a:rPr>
              <a:t>21</a:t>
            </a:r>
            <a:r>
              <a:rPr lang="sv-SE" sz="2400" dirty="0">
                <a:solidFill>
                  <a:schemeClr val="bg1">
                    <a:lumMod val="50000"/>
                  </a:schemeClr>
                </a:solidFill>
              </a:rPr>
              <a:t>	Säsongens händelser.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22</a:t>
            </a:r>
            <a:r>
              <a:rPr lang="sv-SE" sz="2400" dirty="0">
                <a:solidFill>
                  <a:schemeClr val="bg1">
                    <a:lumMod val="50000"/>
                  </a:schemeClr>
                </a:solidFill>
              </a:rPr>
              <a:t>	Övriga frågor.</a:t>
            </a:r>
          </a:p>
          <a:p>
            <a:pPr>
              <a:buFont typeface="Arial" pitchFamily="34" charset="0"/>
              <a:buNone/>
            </a:pPr>
            <a:endParaRPr lang="sv-SE" dirty="0"/>
          </a:p>
        </p:txBody>
      </p:sp>
    </p:spTree>
    <p:extLst>
      <p:ext uri="{BB962C8B-B14F-4D97-AF65-F5344CB8AC3E}">
        <p14:creationId xmlns:p14="http://schemas.microsoft.com/office/powerpoint/2010/main" val="3058981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2EBCF869-2C83-4380-87B9-C2496AA5BB9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18318"/>
            <a:ext cx="9194800" cy="6896100"/>
          </a:xfrm>
          <a:prstGeom prst="rect">
            <a:avLst/>
          </a:prstGeom>
        </p:spPr>
      </p:pic>
      <p:sp>
        <p:nvSpPr>
          <p:cNvPr id="2" name="Rubrik 1"/>
          <p:cNvSpPr>
            <a:spLocks noGrp="1"/>
          </p:cNvSpPr>
          <p:nvPr>
            <p:ph type="title"/>
          </p:nvPr>
        </p:nvSpPr>
        <p:spPr>
          <a:xfrm>
            <a:off x="457200" y="274638"/>
            <a:ext cx="8229600" cy="1143000"/>
          </a:xfrm>
        </p:spPr>
        <p:txBody>
          <a:bodyPr/>
          <a:lstStyle/>
          <a:p>
            <a:r>
              <a:rPr lang="sv-SE" dirty="0"/>
              <a:t>DAGORDNING</a:t>
            </a:r>
          </a:p>
        </p:txBody>
      </p:sp>
      <p:sp>
        <p:nvSpPr>
          <p:cNvPr id="3" name="Platshållare för innehåll 2"/>
          <p:cNvSpPr>
            <a:spLocks noGrp="1"/>
          </p:cNvSpPr>
          <p:nvPr>
            <p:ph idx="1"/>
          </p:nvPr>
        </p:nvSpPr>
        <p:spPr>
          <a:xfrm>
            <a:off x="1763688" y="1398166"/>
            <a:ext cx="6923112" cy="4983162"/>
          </a:xfrm>
        </p:spPr>
        <p:txBody>
          <a:bodyPr>
            <a:normAutofit fontScale="40000" lnSpcReduction="20000"/>
          </a:bodyPr>
          <a:lstStyle/>
          <a:p>
            <a:pPr marL="452438" indent="-452438">
              <a:buNone/>
            </a:pPr>
            <a:r>
              <a:rPr lang="sv-SE" dirty="0"/>
              <a:t>§</a:t>
            </a:r>
            <a:r>
              <a:rPr lang="sv-SE" b="1" dirty="0"/>
              <a:t>   1</a:t>
            </a:r>
            <a:r>
              <a:rPr lang="sv-SE" dirty="0"/>
              <a:t>	Årsmötets öppnande.</a:t>
            </a:r>
          </a:p>
          <a:p>
            <a:pPr marL="452438" indent="-452438">
              <a:buNone/>
            </a:pPr>
            <a:r>
              <a:rPr lang="sv-SE" dirty="0">
                <a:solidFill>
                  <a:schemeClr val="bg1">
                    <a:lumMod val="50000"/>
                  </a:schemeClr>
                </a:solidFill>
              </a:rPr>
              <a:t>§</a:t>
            </a:r>
            <a:r>
              <a:rPr lang="sv-SE" b="1" dirty="0">
                <a:solidFill>
                  <a:schemeClr val="bg1">
                    <a:lumMod val="50000"/>
                  </a:schemeClr>
                </a:solidFill>
              </a:rPr>
              <a:t>   2</a:t>
            </a:r>
            <a:r>
              <a:rPr lang="sv-SE" dirty="0">
                <a:solidFill>
                  <a:schemeClr val="bg1">
                    <a:lumMod val="50000"/>
                  </a:schemeClr>
                </a:solidFill>
              </a:rPr>
              <a:t>	Fastställande av röstlängd för mötet.</a:t>
            </a:r>
          </a:p>
          <a:p>
            <a:pPr marL="452438" indent="-452438">
              <a:buNone/>
            </a:pPr>
            <a:r>
              <a:rPr lang="sv-SE" dirty="0">
                <a:solidFill>
                  <a:schemeClr val="bg1">
                    <a:lumMod val="50000"/>
                  </a:schemeClr>
                </a:solidFill>
              </a:rPr>
              <a:t>§   </a:t>
            </a:r>
            <a:r>
              <a:rPr lang="sv-SE" b="1" dirty="0">
                <a:solidFill>
                  <a:schemeClr val="bg1">
                    <a:lumMod val="50000"/>
                  </a:schemeClr>
                </a:solidFill>
              </a:rPr>
              <a:t>3</a:t>
            </a:r>
            <a:r>
              <a:rPr lang="sv-SE" dirty="0">
                <a:solidFill>
                  <a:schemeClr val="bg1">
                    <a:lumMod val="50000"/>
                  </a:schemeClr>
                </a:solidFill>
              </a:rPr>
              <a:t>	Val av ordförande och sekreterare för mötet.</a:t>
            </a:r>
          </a:p>
          <a:p>
            <a:pPr marL="452438" indent="-452438">
              <a:buNone/>
            </a:pPr>
            <a:r>
              <a:rPr lang="sv-SE" dirty="0">
                <a:solidFill>
                  <a:schemeClr val="bg1">
                    <a:lumMod val="50000"/>
                  </a:schemeClr>
                </a:solidFill>
              </a:rPr>
              <a:t>§   </a:t>
            </a:r>
            <a:r>
              <a:rPr lang="sv-SE" b="1" dirty="0">
                <a:solidFill>
                  <a:schemeClr val="bg1">
                    <a:lumMod val="50000"/>
                  </a:schemeClr>
                </a:solidFill>
              </a:rPr>
              <a:t>4</a:t>
            </a:r>
            <a:r>
              <a:rPr lang="sv-SE" dirty="0">
                <a:solidFill>
                  <a:schemeClr val="bg1">
                    <a:lumMod val="50000"/>
                  </a:schemeClr>
                </a:solidFill>
              </a:rPr>
              <a:t>	Val av två justeringsmän, som vid behov även är rösträknare,  </a:t>
            </a:r>
            <a:br>
              <a:rPr lang="sv-SE" dirty="0">
                <a:solidFill>
                  <a:schemeClr val="bg1">
                    <a:lumMod val="50000"/>
                  </a:schemeClr>
                </a:solidFill>
              </a:rPr>
            </a:br>
            <a:r>
              <a:rPr lang="sv-SE" dirty="0">
                <a:solidFill>
                  <a:schemeClr val="bg1">
                    <a:lumMod val="50000"/>
                  </a:schemeClr>
                </a:solidFill>
              </a:rPr>
              <a:t>att tillsammans med ordföranden justera årsmötets protokoll.</a:t>
            </a:r>
          </a:p>
          <a:p>
            <a:pPr marL="452438" indent="-452438">
              <a:buNone/>
            </a:pPr>
            <a:r>
              <a:rPr lang="sv-SE" dirty="0">
                <a:solidFill>
                  <a:schemeClr val="bg1">
                    <a:lumMod val="50000"/>
                  </a:schemeClr>
                </a:solidFill>
              </a:rPr>
              <a:t>§   </a:t>
            </a:r>
            <a:r>
              <a:rPr lang="sv-SE" b="1" dirty="0">
                <a:solidFill>
                  <a:schemeClr val="bg1">
                    <a:lumMod val="50000"/>
                  </a:schemeClr>
                </a:solidFill>
              </a:rPr>
              <a:t>5</a:t>
            </a:r>
            <a:r>
              <a:rPr lang="sv-SE" dirty="0">
                <a:solidFill>
                  <a:schemeClr val="bg1">
                    <a:lumMod val="50000"/>
                  </a:schemeClr>
                </a:solidFill>
              </a:rPr>
              <a:t>	Fråga om mötets behöriga utlysande.</a:t>
            </a:r>
          </a:p>
          <a:p>
            <a:pPr marL="452438" indent="-452438">
              <a:buNone/>
            </a:pPr>
            <a:endParaRPr lang="sv-SE" dirty="0">
              <a:solidFill>
                <a:schemeClr val="bg1">
                  <a:lumMod val="50000"/>
                </a:schemeClr>
              </a:solidFill>
            </a:endParaRPr>
          </a:p>
          <a:p>
            <a:pPr marL="452438" indent="-452438">
              <a:buNone/>
            </a:pPr>
            <a:r>
              <a:rPr lang="sv-SE" dirty="0">
                <a:solidFill>
                  <a:schemeClr val="bg1">
                    <a:lumMod val="50000"/>
                  </a:schemeClr>
                </a:solidFill>
              </a:rPr>
              <a:t>§   </a:t>
            </a:r>
            <a:r>
              <a:rPr lang="sv-SE" b="1" dirty="0">
                <a:solidFill>
                  <a:schemeClr val="bg1">
                    <a:lumMod val="50000"/>
                  </a:schemeClr>
                </a:solidFill>
              </a:rPr>
              <a:t>6</a:t>
            </a:r>
            <a:r>
              <a:rPr lang="sv-SE" dirty="0">
                <a:solidFill>
                  <a:schemeClr val="bg1">
                    <a:lumMod val="50000"/>
                  </a:schemeClr>
                </a:solidFill>
              </a:rPr>
              <a:t>	Fastställande av föredragningslista.</a:t>
            </a:r>
          </a:p>
          <a:p>
            <a:pPr marL="452438" indent="-452438">
              <a:buNone/>
            </a:pPr>
            <a:r>
              <a:rPr lang="sv-SE" dirty="0">
                <a:solidFill>
                  <a:schemeClr val="bg1">
                    <a:lumMod val="50000"/>
                  </a:schemeClr>
                </a:solidFill>
              </a:rPr>
              <a:t>§   </a:t>
            </a:r>
            <a:r>
              <a:rPr lang="sv-SE" b="1" dirty="0">
                <a:solidFill>
                  <a:schemeClr val="bg1">
                    <a:lumMod val="50000"/>
                  </a:schemeClr>
                </a:solidFill>
              </a:rPr>
              <a:t>7</a:t>
            </a:r>
            <a:r>
              <a:rPr lang="sv-SE" dirty="0">
                <a:solidFill>
                  <a:schemeClr val="bg1">
                    <a:lumMod val="50000"/>
                  </a:schemeClr>
                </a:solidFill>
              </a:rPr>
              <a:t>	Utmärkelser.</a:t>
            </a:r>
          </a:p>
          <a:p>
            <a:pPr marL="452438" indent="-452438">
              <a:buNone/>
            </a:pPr>
            <a:r>
              <a:rPr lang="sv-SE" dirty="0">
                <a:solidFill>
                  <a:schemeClr val="bg1">
                    <a:lumMod val="50000"/>
                  </a:schemeClr>
                </a:solidFill>
              </a:rPr>
              <a:t>§   </a:t>
            </a:r>
            <a:r>
              <a:rPr lang="sv-SE" b="1" dirty="0">
                <a:solidFill>
                  <a:schemeClr val="bg1">
                    <a:lumMod val="50000"/>
                  </a:schemeClr>
                </a:solidFill>
              </a:rPr>
              <a:t>8 </a:t>
            </a:r>
            <a:r>
              <a:rPr lang="sv-SE" dirty="0">
                <a:solidFill>
                  <a:schemeClr val="bg1">
                    <a:lumMod val="50000"/>
                  </a:schemeClr>
                </a:solidFill>
              </a:rPr>
              <a:t>	Redovisning av juniorverksamheten.</a:t>
            </a:r>
          </a:p>
          <a:p>
            <a:pPr marL="452438" indent="-452438">
              <a:buNone/>
            </a:pPr>
            <a:r>
              <a:rPr lang="sv-SE" dirty="0">
                <a:solidFill>
                  <a:schemeClr val="bg1">
                    <a:lumMod val="50000"/>
                  </a:schemeClr>
                </a:solidFill>
              </a:rPr>
              <a:t>§   </a:t>
            </a:r>
            <a:r>
              <a:rPr lang="sv-SE" b="1" dirty="0">
                <a:solidFill>
                  <a:schemeClr val="bg1">
                    <a:lumMod val="50000"/>
                  </a:schemeClr>
                </a:solidFill>
              </a:rPr>
              <a:t>9</a:t>
            </a:r>
            <a:r>
              <a:rPr lang="sv-SE" dirty="0">
                <a:solidFill>
                  <a:schemeClr val="bg1">
                    <a:lumMod val="50000"/>
                  </a:schemeClr>
                </a:solidFill>
              </a:rPr>
              <a:t>	Styrelsens verksamhetsberättelse samt</a:t>
            </a:r>
            <a:br>
              <a:rPr lang="sv-SE" dirty="0">
                <a:solidFill>
                  <a:schemeClr val="bg1">
                    <a:lumMod val="50000"/>
                  </a:schemeClr>
                </a:solidFill>
              </a:rPr>
            </a:br>
            <a:r>
              <a:rPr lang="sv-SE" dirty="0">
                <a:solidFill>
                  <a:schemeClr val="bg1">
                    <a:lumMod val="50000"/>
                  </a:schemeClr>
                </a:solidFill>
              </a:rPr>
              <a:t>resultat‐ och balansräkningen för det senaste verksamhetsåret.</a:t>
            </a:r>
          </a:p>
          <a:p>
            <a:pPr marL="452438" indent="-452438">
              <a:buNone/>
            </a:pPr>
            <a:r>
              <a:rPr lang="sv-SE" dirty="0">
                <a:solidFill>
                  <a:schemeClr val="bg1">
                    <a:lumMod val="50000"/>
                  </a:schemeClr>
                </a:solidFill>
              </a:rPr>
              <a:t>§ </a:t>
            </a:r>
            <a:r>
              <a:rPr lang="sv-SE" b="1" dirty="0">
                <a:solidFill>
                  <a:schemeClr val="bg1">
                    <a:lumMod val="50000"/>
                  </a:schemeClr>
                </a:solidFill>
              </a:rPr>
              <a:t>10 </a:t>
            </a:r>
            <a:r>
              <a:rPr lang="sv-SE" dirty="0">
                <a:solidFill>
                  <a:schemeClr val="bg1">
                    <a:lumMod val="50000"/>
                  </a:schemeClr>
                </a:solidFill>
              </a:rPr>
              <a:t>	Revisorernas berättelse över styrelsens förvaltning under det senaste verksamhetsåret.</a:t>
            </a:r>
          </a:p>
          <a:p>
            <a:pPr marL="452438" indent="-452438">
              <a:buNone/>
            </a:pPr>
            <a:r>
              <a:rPr lang="sv-SE" dirty="0">
                <a:solidFill>
                  <a:schemeClr val="bg1">
                    <a:lumMod val="50000"/>
                  </a:schemeClr>
                </a:solidFill>
              </a:rPr>
              <a:t>§ </a:t>
            </a:r>
            <a:r>
              <a:rPr lang="sv-SE" b="1" dirty="0">
                <a:solidFill>
                  <a:schemeClr val="bg1">
                    <a:lumMod val="50000"/>
                  </a:schemeClr>
                </a:solidFill>
              </a:rPr>
              <a:t>11 	</a:t>
            </a:r>
            <a:r>
              <a:rPr lang="sv-SE" dirty="0">
                <a:solidFill>
                  <a:schemeClr val="bg1">
                    <a:lumMod val="50000"/>
                  </a:schemeClr>
                </a:solidFill>
              </a:rPr>
              <a:t>Fråga om ansvarsfrihet för styrelsen samt fastställande av balansräkningen.</a:t>
            </a:r>
          </a:p>
          <a:p>
            <a:pPr marL="452438" indent="-452438">
              <a:buNone/>
            </a:pPr>
            <a:r>
              <a:rPr lang="sv-SE" dirty="0">
                <a:solidFill>
                  <a:schemeClr val="bg1">
                    <a:lumMod val="50000"/>
                  </a:schemeClr>
                </a:solidFill>
              </a:rPr>
              <a:t>§ </a:t>
            </a:r>
            <a:r>
              <a:rPr lang="sv-SE" b="1" dirty="0">
                <a:solidFill>
                  <a:schemeClr val="bg1">
                    <a:lumMod val="50000"/>
                  </a:schemeClr>
                </a:solidFill>
              </a:rPr>
              <a:t>12 </a:t>
            </a:r>
            <a:r>
              <a:rPr lang="sv-SE" dirty="0">
                <a:solidFill>
                  <a:schemeClr val="bg1">
                    <a:lumMod val="50000"/>
                  </a:schemeClr>
                </a:solidFill>
              </a:rPr>
              <a:t>	Redovisning av GSS fonder.</a:t>
            </a:r>
          </a:p>
          <a:p>
            <a:pPr marL="452438" indent="-452438">
              <a:buNone/>
            </a:pPr>
            <a:r>
              <a:rPr lang="sv-SE" dirty="0">
                <a:solidFill>
                  <a:schemeClr val="bg1">
                    <a:lumMod val="50000"/>
                  </a:schemeClr>
                </a:solidFill>
              </a:rPr>
              <a:t>§ </a:t>
            </a:r>
            <a:r>
              <a:rPr lang="sv-SE" b="1" dirty="0">
                <a:solidFill>
                  <a:schemeClr val="bg1">
                    <a:lumMod val="50000"/>
                  </a:schemeClr>
                </a:solidFill>
              </a:rPr>
              <a:t>13</a:t>
            </a:r>
            <a:r>
              <a:rPr lang="sv-SE" dirty="0">
                <a:solidFill>
                  <a:schemeClr val="bg1">
                    <a:lumMod val="50000"/>
                  </a:schemeClr>
                </a:solidFill>
              </a:rPr>
              <a:t>	Godkännande av föreslagen budget för 2024.</a:t>
            </a:r>
          </a:p>
          <a:p>
            <a:pPr marL="452438" indent="-452438">
              <a:buNone/>
            </a:pPr>
            <a:r>
              <a:rPr lang="sv-SE" dirty="0">
                <a:solidFill>
                  <a:schemeClr val="bg1">
                    <a:lumMod val="50000"/>
                  </a:schemeClr>
                </a:solidFill>
              </a:rPr>
              <a:t>§ </a:t>
            </a:r>
            <a:r>
              <a:rPr lang="sv-SE" b="1" dirty="0">
                <a:solidFill>
                  <a:schemeClr val="bg1">
                    <a:lumMod val="50000"/>
                  </a:schemeClr>
                </a:solidFill>
              </a:rPr>
              <a:t>14</a:t>
            </a:r>
            <a:r>
              <a:rPr lang="sv-SE" dirty="0">
                <a:solidFill>
                  <a:schemeClr val="bg1">
                    <a:lumMod val="50000"/>
                  </a:schemeClr>
                </a:solidFill>
              </a:rPr>
              <a:t>	Information om kommande medlemsavgifter. </a:t>
            </a:r>
          </a:p>
          <a:p>
            <a:pPr marL="452438" indent="-452438">
              <a:buNone/>
            </a:pPr>
            <a:r>
              <a:rPr lang="sv-SE" dirty="0">
                <a:solidFill>
                  <a:schemeClr val="bg1">
                    <a:lumMod val="50000"/>
                  </a:schemeClr>
                </a:solidFill>
              </a:rPr>
              <a:t>§ </a:t>
            </a:r>
            <a:r>
              <a:rPr lang="sv-SE" b="1" dirty="0">
                <a:solidFill>
                  <a:schemeClr val="bg1">
                    <a:lumMod val="50000"/>
                  </a:schemeClr>
                </a:solidFill>
              </a:rPr>
              <a:t>15</a:t>
            </a:r>
            <a:r>
              <a:rPr lang="sv-SE" dirty="0">
                <a:solidFill>
                  <a:schemeClr val="bg1">
                    <a:lumMod val="50000"/>
                  </a:schemeClr>
                </a:solidFill>
              </a:rPr>
              <a:t>	Val av ordförande i styrelsen för en tid av ett år. </a:t>
            </a:r>
          </a:p>
          <a:p>
            <a:pPr marL="452438" indent="-452438">
              <a:buNone/>
            </a:pPr>
            <a:r>
              <a:rPr lang="sv-SE" dirty="0">
                <a:solidFill>
                  <a:schemeClr val="bg1">
                    <a:lumMod val="50000"/>
                  </a:schemeClr>
                </a:solidFill>
              </a:rPr>
              <a:t>§ </a:t>
            </a:r>
            <a:r>
              <a:rPr lang="sv-SE" b="1" dirty="0">
                <a:solidFill>
                  <a:schemeClr val="bg1">
                    <a:lumMod val="50000"/>
                  </a:schemeClr>
                </a:solidFill>
              </a:rPr>
              <a:t>16</a:t>
            </a:r>
            <a:r>
              <a:rPr lang="sv-SE" dirty="0">
                <a:solidFill>
                  <a:schemeClr val="bg1">
                    <a:lumMod val="50000"/>
                  </a:schemeClr>
                </a:solidFill>
              </a:rPr>
              <a:t>	Val av styrelsens ledamöter och suppleanter i styrelsen, i enlighet § 25, för en tid av två år. </a:t>
            </a:r>
          </a:p>
          <a:p>
            <a:pPr marL="452438" indent="-452438">
              <a:buNone/>
            </a:pPr>
            <a:r>
              <a:rPr lang="sv-SE" dirty="0">
                <a:solidFill>
                  <a:schemeClr val="bg1">
                    <a:lumMod val="50000"/>
                  </a:schemeClr>
                </a:solidFill>
              </a:rPr>
              <a:t>§ </a:t>
            </a:r>
            <a:r>
              <a:rPr lang="sv-SE" b="1" dirty="0">
                <a:solidFill>
                  <a:schemeClr val="bg1">
                    <a:lumMod val="50000"/>
                  </a:schemeClr>
                </a:solidFill>
              </a:rPr>
              <a:t>17</a:t>
            </a:r>
            <a:r>
              <a:rPr lang="sv-SE" dirty="0">
                <a:solidFill>
                  <a:schemeClr val="bg1">
                    <a:lumMod val="50000"/>
                  </a:schemeClr>
                </a:solidFill>
              </a:rPr>
              <a:t>	Val av två revisorer och två </a:t>
            </a:r>
            <a:r>
              <a:rPr lang="sv-SE" dirty="0" err="1">
                <a:solidFill>
                  <a:schemeClr val="bg1">
                    <a:lumMod val="50000"/>
                  </a:schemeClr>
                </a:solidFill>
              </a:rPr>
              <a:t>revisorsuppleanter</a:t>
            </a:r>
            <a:r>
              <a:rPr lang="sv-SE" dirty="0">
                <a:solidFill>
                  <a:schemeClr val="bg1">
                    <a:lumMod val="50000"/>
                  </a:schemeClr>
                </a:solidFill>
              </a:rPr>
              <a:t> för en tid av ett år.</a:t>
            </a:r>
          </a:p>
          <a:p>
            <a:pPr marL="452438" indent="-452438">
              <a:buNone/>
            </a:pPr>
            <a:r>
              <a:rPr lang="sv-SE" dirty="0">
                <a:solidFill>
                  <a:schemeClr val="bg1">
                    <a:lumMod val="50000"/>
                  </a:schemeClr>
                </a:solidFill>
              </a:rPr>
              <a:t>§ </a:t>
            </a:r>
            <a:r>
              <a:rPr lang="sv-SE" b="1" dirty="0">
                <a:solidFill>
                  <a:schemeClr val="bg1">
                    <a:lumMod val="50000"/>
                  </a:schemeClr>
                </a:solidFill>
              </a:rPr>
              <a:t>18</a:t>
            </a:r>
            <a:r>
              <a:rPr lang="sv-SE" dirty="0">
                <a:solidFill>
                  <a:schemeClr val="bg1">
                    <a:lumMod val="50000"/>
                  </a:schemeClr>
                </a:solidFill>
              </a:rPr>
              <a:t>	Val av ledamöter i valberedningen, enligt med § 36,  för en tid av ett år.</a:t>
            </a:r>
          </a:p>
          <a:p>
            <a:pPr marL="452438" indent="-452438">
              <a:buNone/>
            </a:pPr>
            <a:r>
              <a:rPr lang="sv-SE" dirty="0">
                <a:solidFill>
                  <a:schemeClr val="bg1">
                    <a:lumMod val="50000"/>
                  </a:schemeClr>
                </a:solidFill>
              </a:rPr>
              <a:t>§ </a:t>
            </a:r>
            <a:r>
              <a:rPr lang="sv-SE" b="1" dirty="0">
                <a:solidFill>
                  <a:schemeClr val="bg1">
                    <a:lumMod val="50000"/>
                  </a:schemeClr>
                </a:solidFill>
              </a:rPr>
              <a:t>19</a:t>
            </a:r>
            <a:r>
              <a:rPr lang="sv-SE" dirty="0">
                <a:solidFill>
                  <a:schemeClr val="bg1">
                    <a:lumMod val="50000"/>
                  </a:schemeClr>
                </a:solidFill>
              </a:rPr>
              <a:t>	Behandling av inkomna frågor.  </a:t>
            </a:r>
          </a:p>
          <a:p>
            <a:pPr marL="452438" indent="-452438">
              <a:buNone/>
            </a:pPr>
            <a:r>
              <a:rPr lang="sv-SE" dirty="0">
                <a:solidFill>
                  <a:schemeClr val="bg1">
                    <a:lumMod val="50000"/>
                  </a:schemeClr>
                </a:solidFill>
              </a:rPr>
              <a:t>§ </a:t>
            </a:r>
            <a:r>
              <a:rPr lang="sv-SE" b="1" dirty="0">
                <a:solidFill>
                  <a:schemeClr val="bg1">
                    <a:lumMod val="50000"/>
                  </a:schemeClr>
                </a:solidFill>
              </a:rPr>
              <a:t>20</a:t>
            </a:r>
            <a:r>
              <a:rPr lang="sv-SE" dirty="0">
                <a:solidFill>
                  <a:schemeClr val="bg1">
                    <a:lumMod val="50000"/>
                  </a:schemeClr>
                </a:solidFill>
              </a:rPr>
              <a:t>	Seglingsprogram 2024.</a:t>
            </a:r>
          </a:p>
          <a:p>
            <a:pPr marL="452438" indent="-452438">
              <a:buNone/>
            </a:pPr>
            <a:r>
              <a:rPr lang="sv-SE" dirty="0">
                <a:solidFill>
                  <a:schemeClr val="bg1">
                    <a:lumMod val="50000"/>
                  </a:schemeClr>
                </a:solidFill>
              </a:rPr>
              <a:t>§ </a:t>
            </a:r>
            <a:r>
              <a:rPr lang="sv-SE" b="1" dirty="0">
                <a:solidFill>
                  <a:schemeClr val="bg1">
                    <a:lumMod val="50000"/>
                  </a:schemeClr>
                </a:solidFill>
              </a:rPr>
              <a:t>21</a:t>
            </a:r>
            <a:r>
              <a:rPr lang="sv-SE" dirty="0">
                <a:solidFill>
                  <a:schemeClr val="bg1">
                    <a:lumMod val="50000"/>
                  </a:schemeClr>
                </a:solidFill>
              </a:rPr>
              <a:t>	Säsongens händelser.</a:t>
            </a:r>
          </a:p>
          <a:p>
            <a:pPr marL="452438" indent="-452438">
              <a:buNone/>
            </a:pPr>
            <a:r>
              <a:rPr lang="sv-SE" dirty="0">
                <a:solidFill>
                  <a:schemeClr val="bg1">
                    <a:lumMod val="50000"/>
                  </a:schemeClr>
                </a:solidFill>
              </a:rPr>
              <a:t>§ </a:t>
            </a:r>
            <a:r>
              <a:rPr lang="sv-SE" b="1" dirty="0">
                <a:solidFill>
                  <a:schemeClr val="bg1">
                    <a:lumMod val="50000"/>
                  </a:schemeClr>
                </a:solidFill>
              </a:rPr>
              <a:t>22</a:t>
            </a:r>
            <a:r>
              <a:rPr lang="sv-SE" dirty="0">
                <a:solidFill>
                  <a:schemeClr val="bg1">
                    <a:lumMod val="50000"/>
                  </a:schemeClr>
                </a:solidFill>
              </a:rPr>
              <a:t>	Övriga frågor.</a:t>
            </a:r>
          </a:p>
          <a:p>
            <a:pPr>
              <a:buNone/>
            </a:pPr>
            <a:endParaRPr lang="sv-SE"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alpha val="24000"/>
              </a:schemeClr>
            </a:gs>
            <a:gs pos="74000">
              <a:schemeClr val="accent1">
                <a:lumMod val="20000"/>
                <a:lumOff val="8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t>Verksamhetsberättelse 2023</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179512" y="836712"/>
            <a:ext cx="8784976" cy="5586145"/>
          </a:xfrm>
          <a:prstGeom prst="rect">
            <a:avLst/>
          </a:prstGeom>
          <a:noFill/>
        </p:spPr>
        <p:txBody>
          <a:bodyPr wrap="square" rtlCol="0">
            <a:spAutoFit/>
          </a:bodyPr>
          <a:lstStyle/>
          <a:p>
            <a:r>
              <a:rPr lang="sv-SE" sz="1200" b="1" dirty="0">
                <a:latin typeface="+mj-lt"/>
              </a:rPr>
              <a:t>STYRELSEN</a:t>
            </a:r>
            <a:endParaRPr lang="sv-SE" sz="1200" dirty="0">
              <a:latin typeface="+mj-lt"/>
            </a:endParaRPr>
          </a:p>
          <a:p>
            <a:r>
              <a:rPr lang="sv-SE" sz="1200" dirty="0"/>
              <a:t>Styrelsen har under året haft följande sammansättning:</a:t>
            </a:r>
          </a:p>
          <a:p>
            <a:r>
              <a:rPr lang="sv-SE" sz="1200" dirty="0"/>
              <a:t> </a:t>
            </a:r>
          </a:p>
          <a:p>
            <a:pPr algn="just">
              <a:tabLst>
                <a:tab pos="1879600" algn="l"/>
              </a:tabLst>
            </a:pPr>
            <a:r>
              <a:rPr lang="sv-SE" sz="1200" dirty="0">
                <a:effectLst/>
                <a:ea typeface="Times New Roman" panose="02020603050405020304" pitchFamily="18" charset="0"/>
                <a:cs typeface="Calibri" panose="020F0502020204030204" pitchFamily="34" charset="0"/>
              </a:rPr>
              <a:t>Ordförande	Carl-Magnus Sångeclint</a:t>
            </a:r>
            <a:endParaRPr lang="sv-SE" sz="1200" dirty="0">
              <a:effectLst/>
              <a:ea typeface="Times New Roman" panose="02020603050405020304" pitchFamily="18" charset="0"/>
              <a:cs typeface="Times New Roman" panose="02020603050405020304" pitchFamily="18" charset="0"/>
            </a:endParaRPr>
          </a:p>
          <a:p>
            <a:pPr algn="just">
              <a:tabLst>
                <a:tab pos="1879600" algn="l"/>
              </a:tabLst>
            </a:pPr>
            <a:r>
              <a:rPr lang="sv-SE" sz="1200" dirty="0">
                <a:effectLst/>
                <a:ea typeface="Times New Roman" panose="02020603050405020304" pitchFamily="18" charset="0"/>
                <a:cs typeface="Calibri" panose="020F0502020204030204" pitchFamily="34" charset="0"/>
              </a:rPr>
              <a:t>Kassör/v ordf. 	Bo </a:t>
            </a:r>
            <a:r>
              <a:rPr lang="sv-SE" sz="1200" dirty="0" err="1">
                <a:effectLst/>
                <a:ea typeface="Times New Roman" panose="02020603050405020304" pitchFamily="18" charset="0"/>
                <a:cs typeface="Calibri" panose="020F0502020204030204" pitchFamily="34" charset="0"/>
              </a:rPr>
              <a:t>Narving</a:t>
            </a:r>
            <a:endParaRPr lang="sv-SE" sz="1200" dirty="0">
              <a:effectLst/>
              <a:ea typeface="Times New Roman" panose="02020603050405020304" pitchFamily="18" charset="0"/>
              <a:cs typeface="Times New Roman" panose="02020603050405020304" pitchFamily="18" charset="0"/>
            </a:endParaRPr>
          </a:p>
          <a:p>
            <a:pPr algn="just">
              <a:tabLst>
                <a:tab pos="1879600" algn="l"/>
              </a:tabLst>
            </a:pPr>
            <a:r>
              <a:rPr lang="sv-SE" sz="1200" dirty="0">
                <a:effectLst/>
                <a:ea typeface="Times New Roman" panose="02020603050405020304" pitchFamily="18" charset="0"/>
                <a:cs typeface="Calibri" panose="020F0502020204030204" pitchFamily="34" charset="0"/>
              </a:rPr>
              <a:t>Sekreterare	Fredrik </a:t>
            </a:r>
            <a:r>
              <a:rPr lang="sv-SE" sz="1200" dirty="0" err="1">
                <a:effectLst/>
                <a:ea typeface="Times New Roman" panose="02020603050405020304" pitchFamily="18" charset="0"/>
                <a:cs typeface="Calibri" panose="020F0502020204030204" pitchFamily="34" charset="0"/>
              </a:rPr>
              <a:t>Lård</a:t>
            </a:r>
            <a:endParaRPr lang="sv-SE" sz="1200" dirty="0">
              <a:effectLst/>
              <a:ea typeface="Times New Roman" panose="02020603050405020304" pitchFamily="18" charset="0"/>
              <a:cs typeface="Times New Roman" panose="02020603050405020304" pitchFamily="18" charset="0"/>
            </a:endParaRPr>
          </a:p>
          <a:p>
            <a:pPr algn="just">
              <a:tabLst>
                <a:tab pos="1879600" algn="l"/>
              </a:tabLst>
            </a:pPr>
            <a:r>
              <a:rPr lang="sv-SE" sz="1200" dirty="0">
                <a:effectLst/>
                <a:ea typeface="Times New Roman" panose="02020603050405020304" pitchFamily="18" charset="0"/>
                <a:cs typeface="Calibri" panose="020F0502020204030204" pitchFamily="34" charset="0"/>
              </a:rPr>
              <a:t>Seglingsansvarig	-</a:t>
            </a:r>
            <a:endParaRPr lang="sv-SE" sz="1200" dirty="0">
              <a:effectLst/>
              <a:ea typeface="Times New Roman" panose="02020603050405020304" pitchFamily="18" charset="0"/>
              <a:cs typeface="Times New Roman" panose="02020603050405020304" pitchFamily="18" charset="0"/>
            </a:endParaRPr>
          </a:p>
          <a:p>
            <a:pPr algn="just">
              <a:tabLst>
                <a:tab pos="1879600" algn="l"/>
              </a:tabLst>
            </a:pPr>
            <a:r>
              <a:rPr lang="sv-SE" sz="1200" dirty="0">
                <a:effectLst/>
                <a:ea typeface="Times New Roman" panose="02020603050405020304" pitchFamily="18" charset="0"/>
                <a:cs typeface="Calibri" panose="020F0502020204030204" pitchFamily="34" charset="0"/>
              </a:rPr>
              <a:t>Klubbmästare/info ansvarig.	Linda S. Gunnarson</a:t>
            </a:r>
            <a:endParaRPr lang="sv-SE" sz="1200" dirty="0">
              <a:effectLst/>
              <a:ea typeface="Times New Roman" panose="02020603050405020304" pitchFamily="18" charset="0"/>
              <a:cs typeface="Times New Roman" panose="02020603050405020304" pitchFamily="18" charset="0"/>
            </a:endParaRPr>
          </a:p>
          <a:p>
            <a:pPr algn="just">
              <a:tabLst>
                <a:tab pos="1879600" algn="l"/>
              </a:tabLst>
            </a:pPr>
            <a:r>
              <a:rPr lang="sv-SE" sz="1200" dirty="0">
                <a:effectLst/>
                <a:ea typeface="Times New Roman" panose="02020603050405020304" pitchFamily="18" charset="0"/>
                <a:cs typeface="Calibri" panose="020F0502020204030204" pitchFamily="34" charset="0"/>
              </a:rPr>
              <a:t>Anläggningsansvarig	-</a:t>
            </a:r>
            <a:endParaRPr lang="sv-SE" sz="1200" dirty="0">
              <a:effectLst/>
              <a:ea typeface="Times New Roman" panose="02020603050405020304" pitchFamily="18" charset="0"/>
              <a:cs typeface="Times New Roman" panose="02020603050405020304" pitchFamily="18" charset="0"/>
            </a:endParaRPr>
          </a:p>
          <a:p>
            <a:pPr algn="just">
              <a:tabLst>
                <a:tab pos="1879600" algn="l"/>
              </a:tabLst>
            </a:pPr>
            <a:r>
              <a:rPr lang="sv-SE" sz="1200" dirty="0">
                <a:effectLst/>
                <a:ea typeface="Times New Roman" panose="02020603050405020304" pitchFamily="18" charset="0"/>
                <a:cs typeface="Calibri" panose="020F0502020204030204" pitchFamily="34" charset="0"/>
              </a:rPr>
              <a:t>Junioransvarig	Maria Palm</a:t>
            </a:r>
            <a:endParaRPr lang="sv-SE" sz="1200" dirty="0">
              <a:effectLst/>
              <a:ea typeface="Times New Roman" panose="02020603050405020304" pitchFamily="18" charset="0"/>
              <a:cs typeface="Times New Roman" panose="02020603050405020304" pitchFamily="18" charset="0"/>
            </a:endParaRPr>
          </a:p>
          <a:p>
            <a:pPr algn="just">
              <a:tabLst>
                <a:tab pos="1879600" algn="l"/>
              </a:tabLst>
            </a:pPr>
            <a:r>
              <a:rPr lang="sv-SE" sz="1200" dirty="0" err="1">
                <a:effectLst/>
                <a:ea typeface="Times New Roman" panose="02020603050405020304" pitchFamily="18" charset="0"/>
                <a:cs typeface="Calibri" panose="020F0502020204030204" pitchFamily="34" charset="0"/>
              </a:rPr>
              <a:t>Klubbmästeriet</a:t>
            </a:r>
            <a:r>
              <a:rPr lang="sv-SE" sz="1200" dirty="0">
                <a:effectLst/>
                <a:ea typeface="Times New Roman" panose="02020603050405020304" pitchFamily="18" charset="0"/>
                <a:cs typeface="Calibri" panose="020F0502020204030204" pitchFamily="34" charset="0"/>
              </a:rPr>
              <a:t>	Maud Landström</a:t>
            </a:r>
            <a:endParaRPr lang="sv-SE" sz="1200" dirty="0">
              <a:effectLst/>
              <a:ea typeface="Times New Roman" panose="02020603050405020304" pitchFamily="18" charset="0"/>
              <a:cs typeface="Times New Roman" panose="02020603050405020304" pitchFamily="18" charset="0"/>
            </a:endParaRPr>
          </a:p>
          <a:p>
            <a:pPr algn="just">
              <a:tabLst>
                <a:tab pos="1879600" algn="l"/>
              </a:tabLst>
            </a:pPr>
            <a:r>
              <a:rPr lang="sv-SE" sz="1200" dirty="0">
                <a:ea typeface="Times New Roman" panose="02020603050405020304" pitchFamily="18" charset="0"/>
                <a:cs typeface="Calibri" panose="020F0502020204030204" pitchFamily="34" charset="0"/>
              </a:rPr>
              <a:t>Båtplatsansvarig</a:t>
            </a:r>
            <a:r>
              <a:rPr lang="sv-SE" sz="1200" dirty="0">
                <a:effectLst/>
                <a:ea typeface="Times New Roman" panose="02020603050405020304" pitchFamily="18" charset="0"/>
                <a:cs typeface="Calibri" panose="020F0502020204030204" pitchFamily="34" charset="0"/>
              </a:rPr>
              <a:t>	Mats Bernäng</a:t>
            </a:r>
            <a:endParaRPr lang="sv-SE" sz="1200" dirty="0">
              <a:effectLst/>
              <a:ea typeface="Times New Roman" panose="02020603050405020304" pitchFamily="18" charset="0"/>
              <a:cs typeface="Times New Roman" panose="02020603050405020304" pitchFamily="18" charset="0"/>
            </a:endParaRPr>
          </a:p>
          <a:p>
            <a:pPr algn="just">
              <a:tabLst>
                <a:tab pos="1879600" algn="l"/>
              </a:tabLst>
            </a:pPr>
            <a:r>
              <a:rPr lang="sv-SE" sz="1200" dirty="0">
                <a:effectLst/>
                <a:ea typeface="Times New Roman" panose="02020603050405020304" pitchFamily="18" charset="0"/>
                <a:cs typeface="Calibri" panose="020F0502020204030204" pitchFamily="34" charset="0"/>
              </a:rPr>
              <a:t>Båtbestånd	</a:t>
            </a:r>
            <a:r>
              <a:rPr lang="sv-SE" sz="1200" dirty="0">
                <a:ea typeface="Times New Roman" panose="02020603050405020304" pitchFamily="18" charset="0"/>
                <a:cs typeface="Calibri" panose="020F0502020204030204" pitchFamily="34" charset="0"/>
              </a:rPr>
              <a:t>Maths Mårtensson</a:t>
            </a:r>
            <a:endParaRPr lang="sv-SE" sz="1200" dirty="0">
              <a:effectLst/>
              <a:ea typeface="Times New Roman" panose="02020603050405020304" pitchFamily="18" charset="0"/>
              <a:cs typeface="Times New Roman" panose="02020603050405020304" pitchFamily="18" charset="0"/>
            </a:endParaRPr>
          </a:p>
          <a:p>
            <a:pPr>
              <a:tabLst>
                <a:tab pos="1879600" algn="l"/>
              </a:tabLst>
            </a:pPr>
            <a:r>
              <a:rPr lang="sv-SE" sz="1200" dirty="0"/>
              <a:t> </a:t>
            </a:r>
          </a:p>
          <a:p>
            <a:endParaRPr lang="sv-SE" sz="1200" dirty="0">
              <a:latin typeface="+mj-lt"/>
            </a:endParaRPr>
          </a:p>
          <a:p>
            <a:r>
              <a:rPr lang="sv-SE" sz="1200" b="1" dirty="0">
                <a:latin typeface="+mj-lt"/>
              </a:rPr>
              <a:t>ORDFÖRANDE</a:t>
            </a:r>
            <a:endParaRPr lang="sv-SE" sz="1200" dirty="0">
              <a:latin typeface="+mj-lt"/>
            </a:endParaRPr>
          </a:p>
          <a:p>
            <a:r>
              <a:rPr lang="sv-SE" sz="1200" dirty="0">
                <a:solidFill>
                  <a:srgbClr val="000000"/>
                </a:solidFill>
                <a:effectLst/>
                <a:ea typeface="Times New Roman" panose="02020603050405020304" pitchFamily="18" charset="0"/>
              </a:rPr>
              <a:t>Styrelsen har under året hållit 11 protokollförda styrelsemöten.</a:t>
            </a:r>
            <a:br>
              <a:rPr lang="sv-SE" sz="1200" dirty="0">
                <a:solidFill>
                  <a:srgbClr val="000000"/>
                </a:solidFill>
                <a:effectLst/>
                <a:ea typeface="Times New Roman" panose="02020603050405020304" pitchFamily="18" charset="0"/>
              </a:rPr>
            </a:br>
            <a:r>
              <a:rPr lang="sv-SE" sz="1200" dirty="0">
                <a:solidFill>
                  <a:srgbClr val="000000"/>
                </a:solidFill>
                <a:effectLst/>
                <a:ea typeface="Times New Roman" panose="02020603050405020304" pitchFamily="18" charset="0"/>
              </a:rPr>
              <a:t>Vi har avhandlat många viktiga beslut detta år som är i linje med vår vision- och handlingsplan och har sjösatt många av dessa beslut.</a:t>
            </a:r>
            <a:endParaRPr lang="sv-SE" sz="1200" dirty="0">
              <a:effectLst/>
              <a:ea typeface="Times New Roman" panose="02020603050405020304" pitchFamily="18" charset="0"/>
            </a:endParaRPr>
          </a:p>
          <a:p>
            <a:pPr>
              <a:lnSpc>
                <a:spcPts val="1500"/>
              </a:lnSpc>
            </a:pPr>
            <a:r>
              <a:rPr lang="sv-SE" sz="1200" dirty="0">
                <a:solidFill>
                  <a:srgbClr val="000000"/>
                </a:solidFill>
                <a:effectLst/>
                <a:ea typeface="Calibri" panose="020F0502020204030204" pitchFamily="34" charset="0"/>
              </a:rPr>
              <a:t>Styrelsen för GSS vill rikta ett tack till våra sponsorer och alla dem som på ett eller annat sätt främjat GSS. </a:t>
            </a:r>
            <a:endParaRPr lang="sv-SE" sz="1200" dirty="0">
              <a:effectLst/>
              <a:ea typeface="Calibri" panose="020F0502020204030204" pitchFamily="34" charset="0"/>
            </a:endParaRPr>
          </a:p>
          <a:p>
            <a:pPr>
              <a:lnSpc>
                <a:spcPts val="1500"/>
              </a:lnSpc>
            </a:pPr>
            <a:r>
              <a:rPr lang="sv-SE" sz="1200" dirty="0">
                <a:solidFill>
                  <a:srgbClr val="000000"/>
                </a:solidFill>
                <a:effectLst/>
                <a:ea typeface="Calibri" panose="020F0502020204030204" pitchFamily="34" charset="0"/>
              </a:rPr>
              <a:t>Jag vill framhålla att utan all hjälp från medlemmarna kommer GSS inte att fortsätta fungera som en ideell förening. Det är bra för oss som förening många olika idéer och synpunkter för där ligger vår styrka. Men det är också viktigt att vi gemensamt drar åt samma håll i linje med vår vision- och handlingsplan</a:t>
            </a:r>
            <a:r>
              <a:rPr lang="sv-SE" sz="1200" dirty="0">
                <a:solidFill>
                  <a:srgbClr val="000000"/>
                </a:solidFill>
                <a:effectLst/>
                <a:ea typeface="Times New Roman" panose="02020603050405020304" pitchFamily="18" charset="0"/>
                <a:cs typeface="Calibri" panose="020F0502020204030204" pitchFamily="34" charset="0"/>
              </a:rPr>
              <a:t>.</a:t>
            </a:r>
            <a:endParaRPr lang="sv-SE" sz="1200" dirty="0">
              <a:effectLst/>
              <a:ea typeface="Times New Roman" panose="02020603050405020304" pitchFamily="18" charset="0"/>
            </a:endParaRPr>
          </a:p>
          <a:p>
            <a:pPr>
              <a:lnSpc>
                <a:spcPts val="1500"/>
              </a:lnSpc>
            </a:pPr>
            <a:r>
              <a:rPr lang="sv-SE" sz="1200" dirty="0">
                <a:solidFill>
                  <a:srgbClr val="000000"/>
                </a:solidFill>
                <a:effectLst/>
                <a:ea typeface="Times New Roman" panose="02020603050405020304" pitchFamily="18" charset="0"/>
                <a:cs typeface="Calibri" panose="020F0502020204030204" pitchFamily="34" charset="0"/>
              </a:rPr>
              <a:t> </a:t>
            </a:r>
            <a:endParaRPr lang="sv-SE" sz="1200" dirty="0">
              <a:effectLst/>
              <a:ea typeface="Times New Roman" panose="02020603050405020304" pitchFamily="18" charset="0"/>
            </a:endParaRPr>
          </a:p>
          <a:p>
            <a:pPr>
              <a:lnSpc>
                <a:spcPts val="1500"/>
              </a:lnSpc>
            </a:pPr>
            <a:r>
              <a:rPr lang="sv-SE" sz="1200" dirty="0">
                <a:solidFill>
                  <a:srgbClr val="000000"/>
                </a:solidFill>
                <a:effectLst/>
                <a:ea typeface="Times New Roman" panose="02020603050405020304" pitchFamily="18" charset="0"/>
              </a:rPr>
              <a:t>Tack för ert engagemang under det gångna året.</a:t>
            </a:r>
            <a:endParaRPr lang="sv-SE" sz="1200" dirty="0">
              <a:effectLst/>
              <a:ea typeface="Times New Roman" panose="02020603050405020304" pitchFamily="18" charset="0"/>
            </a:endParaRPr>
          </a:p>
          <a:p>
            <a:endParaRPr lang="sv-SE" sz="1200" dirty="0"/>
          </a:p>
          <a:p>
            <a:r>
              <a:rPr lang="sv-SE" dirty="0">
                <a:solidFill>
                  <a:schemeClr val="tx2">
                    <a:lumMod val="75000"/>
                  </a:schemeClr>
                </a:solidFill>
                <a:latin typeface="Rage Italic" pitchFamily="66" charset="0"/>
              </a:rPr>
              <a:t>Carl-Magnus Sångeclint</a:t>
            </a:r>
          </a:p>
          <a:p>
            <a:r>
              <a:rPr lang="sv-SE" sz="1200" dirty="0"/>
              <a:t>Ordförande</a:t>
            </a:r>
          </a:p>
          <a:p>
            <a:endParaRPr lang="sv-SE" sz="1200" dirty="0"/>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alpha val="24000"/>
              </a:schemeClr>
            </a:gs>
            <a:gs pos="74000">
              <a:schemeClr val="accent1">
                <a:lumMod val="20000"/>
                <a:lumOff val="8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solidFill>
                  <a:schemeClr val="bg1">
                    <a:lumMod val="65000"/>
                  </a:schemeClr>
                </a:solidFill>
              </a:rPr>
              <a:t>Verksamhetsberättelse</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179512" y="836712"/>
            <a:ext cx="8784976" cy="1200329"/>
          </a:xfrm>
          <a:prstGeom prst="rect">
            <a:avLst/>
          </a:prstGeom>
          <a:noFill/>
        </p:spPr>
        <p:txBody>
          <a:bodyPr wrap="square" rtlCol="0">
            <a:spAutoFit/>
          </a:bodyPr>
          <a:lstStyle/>
          <a:p>
            <a:r>
              <a:rPr lang="sv-SE" sz="1200" b="1" dirty="0"/>
              <a:t>ANLÄGGNINGSKOMITTÈN</a:t>
            </a:r>
          </a:p>
          <a:p>
            <a:r>
              <a:rPr lang="sv-SE" dirty="0">
                <a:solidFill>
                  <a:schemeClr val="tx2">
                    <a:lumMod val="75000"/>
                  </a:schemeClr>
                </a:solidFill>
                <a:latin typeface="Rage Italic" pitchFamily="66" charset="0"/>
              </a:rPr>
              <a:t>-</a:t>
            </a:r>
          </a:p>
          <a:p>
            <a:endParaRPr lang="sv-SE" dirty="0">
              <a:solidFill>
                <a:schemeClr val="tx2">
                  <a:lumMod val="75000"/>
                </a:schemeClr>
              </a:solidFill>
              <a:latin typeface="Rage Italic" pitchFamily="66" charset="0"/>
            </a:endParaRPr>
          </a:p>
          <a:p>
            <a:r>
              <a:rPr lang="sv-SE" sz="1200" dirty="0"/>
              <a:t>Anläggningsansvarig</a:t>
            </a:r>
          </a:p>
          <a:p>
            <a:endParaRPr lang="sv-SE" sz="12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alpha val="24000"/>
              </a:schemeClr>
            </a:gs>
            <a:gs pos="74000">
              <a:schemeClr val="accent1">
                <a:lumMod val="20000"/>
                <a:lumOff val="8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solidFill>
                  <a:schemeClr val="bg1">
                    <a:lumMod val="65000"/>
                  </a:schemeClr>
                </a:solidFill>
              </a:rPr>
              <a:t>Verksamhetsberättelse</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179512" y="836712"/>
            <a:ext cx="8784976" cy="5632311"/>
          </a:xfrm>
          <a:prstGeom prst="rect">
            <a:avLst/>
          </a:prstGeom>
          <a:noFill/>
        </p:spPr>
        <p:txBody>
          <a:bodyPr wrap="square" rtlCol="0">
            <a:spAutoFit/>
          </a:bodyPr>
          <a:lstStyle/>
          <a:p>
            <a:r>
              <a:rPr lang="sv-SE" sz="1200" b="1" dirty="0"/>
              <a:t>KLUBBMÄSTERIET</a:t>
            </a:r>
            <a:r>
              <a:rPr lang="sv-SE" sz="1200" dirty="0"/>
              <a:t> </a:t>
            </a:r>
          </a:p>
          <a:p>
            <a:r>
              <a:rPr lang="sv-SE" sz="1200" dirty="0">
                <a:effectLst/>
                <a:ea typeface="Times New Roman" panose="02020603050405020304" pitchFamily="18" charset="0"/>
                <a:cs typeface="Times New Roman" panose="02020603050405020304" pitchFamily="18" charset="0"/>
              </a:rPr>
              <a:t>GSS-året startade den 22 februari med årsmöte på </a:t>
            </a:r>
            <a:r>
              <a:rPr lang="sv-SE" sz="1200" dirty="0" err="1">
                <a:effectLst/>
                <a:ea typeface="Times New Roman" panose="02020603050405020304" pitchFamily="18" charset="0"/>
                <a:cs typeface="Times New Roman" panose="02020603050405020304" pitchFamily="18" charset="0"/>
              </a:rPr>
              <a:t>Silvanum</a:t>
            </a:r>
            <a:r>
              <a:rPr lang="sv-SE" sz="1200" dirty="0">
                <a:effectLst/>
                <a:ea typeface="Times New Roman" panose="02020603050405020304" pitchFamily="18" charset="0"/>
                <a:cs typeface="Times New Roman" panose="02020603050405020304" pitchFamily="18" charset="0"/>
              </a:rPr>
              <a:t>. Mötet inleddes med en intressant föreläsning. Staffan Gullsby tog oss tillbaka till början av 1900-talet och Ernest Shackletons Antarktis-expedition. Efter mötet bjöds det på kaffe och smörgåstårta skapad av vår nya restauratör Peter </a:t>
            </a:r>
            <a:r>
              <a:rPr lang="sv-SE" sz="1200" dirty="0" err="1">
                <a:effectLst/>
                <a:ea typeface="Times New Roman" panose="02020603050405020304" pitchFamily="18" charset="0"/>
                <a:cs typeface="Times New Roman" panose="02020603050405020304" pitchFamily="18" charset="0"/>
              </a:rPr>
              <a:t>Molín</a:t>
            </a:r>
            <a:r>
              <a:rPr lang="sv-SE" sz="1200" dirty="0">
                <a:effectLst/>
                <a:ea typeface="Times New Roman" panose="02020603050405020304" pitchFamily="18" charset="0"/>
                <a:cs typeface="Times New Roman" panose="02020603050405020304" pitchFamily="18" charset="0"/>
              </a:rPr>
              <a:t> från </a:t>
            </a:r>
            <a:r>
              <a:rPr lang="sv-SE" sz="1200" dirty="0" err="1">
                <a:effectLst/>
                <a:ea typeface="Times New Roman" panose="02020603050405020304" pitchFamily="18" charset="0"/>
                <a:cs typeface="Times New Roman" panose="02020603050405020304" pitchFamily="18" charset="0"/>
              </a:rPr>
              <a:t>Vårvik</a:t>
            </a:r>
            <a:r>
              <a:rPr lang="sv-SE" sz="1200" dirty="0">
                <a:effectLst/>
                <a:ea typeface="Times New Roman" panose="02020603050405020304" pitchFamily="18" charset="0"/>
                <a:cs typeface="Times New Roman" panose="02020603050405020304" pitchFamily="18" charset="0"/>
              </a:rPr>
              <a:t>. </a:t>
            </a:r>
            <a:r>
              <a:rPr lang="sv-SE" sz="1200" i="1" dirty="0" err="1">
                <a:effectLst/>
                <a:ea typeface="Times New Roman" panose="02020603050405020304" pitchFamily="18" charset="0"/>
                <a:cs typeface="Calibri" panose="020F0502020204030204" pitchFamily="34" charset="0"/>
              </a:rPr>
              <a:t>Huseliiharen</a:t>
            </a:r>
            <a:r>
              <a:rPr lang="sv-SE" sz="1200" i="1" dirty="0">
                <a:effectLst/>
                <a:ea typeface="Times New Roman" panose="02020603050405020304" pitchFamily="18" charset="0"/>
                <a:cs typeface="Calibri" panose="020F0502020204030204" pitchFamily="34" charset="0"/>
              </a:rPr>
              <a:t> Restaurang &amp; Gästhamn </a:t>
            </a:r>
            <a:r>
              <a:rPr lang="sv-SE" sz="1200" dirty="0">
                <a:effectLst/>
                <a:ea typeface="Times New Roman" panose="02020603050405020304" pitchFamily="18" charset="0"/>
                <a:cs typeface="Calibri" panose="020F0502020204030204" pitchFamily="34" charset="0"/>
              </a:rPr>
              <a:t>är namnet på restaurangen. Vi önskar Peter lycka till! </a:t>
            </a:r>
            <a:endParaRPr lang="sv-SE" sz="1200" dirty="0">
              <a:effectLst/>
              <a:ea typeface="Times New Roman" panose="02020603050405020304" pitchFamily="18" charset="0"/>
              <a:cs typeface="Times New Roman" panose="02020603050405020304" pitchFamily="18" charset="0"/>
            </a:endParaRPr>
          </a:p>
          <a:p>
            <a:r>
              <a:rPr lang="sv-SE" sz="1200" dirty="0">
                <a:effectLst/>
                <a:ea typeface="Times New Roman" panose="02020603050405020304" pitchFamily="18" charset="0"/>
                <a:cs typeface="Times New Roman" panose="02020603050405020304" pitchFamily="18" charset="0"/>
              </a:rPr>
              <a:t> </a:t>
            </a:r>
          </a:p>
          <a:p>
            <a:r>
              <a:rPr lang="sv-SE" sz="1200" dirty="0">
                <a:effectLst/>
                <a:ea typeface="Times New Roman" panose="02020603050405020304" pitchFamily="18" charset="0"/>
                <a:cs typeface="Calibri" panose="020F0502020204030204" pitchFamily="34" charset="0"/>
              </a:rPr>
              <a:t>Den 12 mars var GSS med och föreläste på båtmässan ”Allt för sjön” på Älvsjömässan i huvudstaden.</a:t>
            </a:r>
            <a:endParaRPr lang="sv-SE" sz="1200" dirty="0">
              <a:effectLst/>
              <a:ea typeface="Times New Roman" panose="02020603050405020304" pitchFamily="18" charset="0"/>
              <a:cs typeface="Times New Roman" panose="02020603050405020304" pitchFamily="18" charset="0"/>
            </a:endParaRPr>
          </a:p>
          <a:p>
            <a:r>
              <a:rPr lang="sv-SE" sz="1200" dirty="0">
                <a:effectLst/>
                <a:ea typeface="Times New Roman" panose="02020603050405020304" pitchFamily="18" charset="0"/>
                <a:cs typeface="Calibri" panose="020F0502020204030204" pitchFamily="34" charset="0"/>
              </a:rPr>
              <a:t>Där presenterade vi stolt vårt tänk med </a:t>
            </a:r>
            <a:r>
              <a:rPr lang="sv-SE" sz="1200" i="1" dirty="0">
                <a:effectLst/>
                <a:ea typeface="Times New Roman" panose="02020603050405020304" pitchFamily="18" charset="0"/>
                <a:cs typeface="Calibri" panose="020F0502020204030204" pitchFamily="34" charset="0"/>
              </a:rPr>
              <a:t>No Emission Race</a:t>
            </a:r>
            <a:r>
              <a:rPr lang="sv-SE" sz="1200" dirty="0">
                <a:effectLst/>
                <a:ea typeface="Times New Roman" panose="02020603050405020304" pitchFamily="18" charset="0"/>
                <a:cs typeface="Calibri" panose="020F0502020204030204" pitchFamily="34" charset="0"/>
              </a:rPr>
              <a:t> med mottot</a:t>
            </a:r>
            <a:endParaRPr lang="sv-SE" sz="1200" dirty="0">
              <a:effectLst/>
              <a:ea typeface="Times New Roman" panose="02020603050405020304" pitchFamily="18" charset="0"/>
              <a:cs typeface="Times New Roman" panose="02020603050405020304" pitchFamily="18" charset="0"/>
            </a:endParaRPr>
          </a:p>
          <a:p>
            <a:pPr algn="ctr"/>
            <a:r>
              <a:rPr lang="sv-SE" sz="1400" i="1" dirty="0">
                <a:solidFill>
                  <a:srgbClr val="002060"/>
                </a:solidFill>
                <a:effectLst/>
                <a:ea typeface="Times New Roman" panose="02020603050405020304" pitchFamily="18" charset="0"/>
                <a:cs typeface="Calibri" panose="020F0502020204030204" pitchFamily="34" charset="0"/>
              </a:rPr>
              <a:t>Navigera efter stjärnorna</a:t>
            </a:r>
            <a:br>
              <a:rPr lang="sv-SE" sz="1400" i="1" dirty="0">
                <a:solidFill>
                  <a:srgbClr val="002060"/>
                </a:solidFill>
                <a:effectLst/>
                <a:ea typeface="Times New Roman" panose="02020603050405020304" pitchFamily="18" charset="0"/>
                <a:cs typeface="Calibri" panose="020F0502020204030204" pitchFamily="34" charset="0"/>
              </a:rPr>
            </a:br>
            <a:r>
              <a:rPr lang="sv-SE" sz="1400" i="1" dirty="0">
                <a:solidFill>
                  <a:srgbClr val="002060"/>
                </a:solidFill>
                <a:effectLst/>
                <a:ea typeface="Times New Roman" panose="02020603050405020304" pitchFamily="18" charset="0"/>
                <a:cs typeface="Calibri" panose="020F0502020204030204" pitchFamily="34" charset="0"/>
              </a:rPr>
              <a:t>Navigera efter oss!</a:t>
            </a:r>
            <a:endParaRPr lang="sv-SE" sz="1400" i="1" dirty="0">
              <a:effectLst/>
              <a:ea typeface="Times New Roman" panose="02020603050405020304" pitchFamily="18" charset="0"/>
              <a:cs typeface="Times New Roman" panose="02020603050405020304" pitchFamily="18" charset="0"/>
            </a:endParaRPr>
          </a:p>
          <a:p>
            <a:r>
              <a:rPr lang="sv-SE" sz="1200" dirty="0">
                <a:solidFill>
                  <a:srgbClr val="000000"/>
                </a:solidFill>
                <a:effectLst/>
                <a:ea typeface="Times New Roman" panose="02020603050405020304" pitchFamily="18" charset="0"/>
                <a:cs typeface="Calibri" panose="020F0502020204030204" pitchFamily="34" charset="0"/>
              </a:rPr>
              <a:t>Vi vill med detta uppmärksamma Östersjöns miljöproblem och utgöra en plattform för hållbara framtida lösningar. Segling är en hållbar sport- och fritidsaktivitet som kan bedrivas utan utsläpp. På </a:t>
            </a:r>
            <a:r>
              <a:rPr lang="sv-SE" sz="1200" i="1" dirty="0">
                <a:solidFill>
                  <a:srgbClr val="000000"/>
                </a:solidFill>
                <a:effectLst/>
                <a:ea typeface="Times New Roman" panose="02020603050405020304" pitchFamily="18" charset="0"/>
                <a:cs typeface="Calibri" panose="020F0502020204030204" pitchFamily="34" charset="0"/>
              </a:rPr>
              <a:t>No Emission Race</a:t>
            </a:r>
            <a:r>
              <a:rPr lang="sv-SE" sz="1200" dirty="0">
                <a:solidFill>
                  <a:srgbClr val="000000"/>
                </a:solidFill>
                <a:effectLst/>
                <a:ea typeface="Times New Roman" panose="02020603050405020304" pitchFamily="18" charset="0"/>
                <a:cs typeface="Calibri" panose="020F0502020204030204" pitchFamily="34" charset="0"/>
              </a:rPr>
              <a:t> visar vi exempel på miljövänliga lösningar genom före-läsningar och utställningar. </a:t>
            </a:r>
            <a:r>
              <a:rPr lang="sv-SE" sz="1200" dirty="0">
                <a:effectLst/>
                <a:ea typeface="Times New Roman" panose="02020603050405020304" pitchFamily="18" charset="0"/>
                <a:cs typeface="Calibri" panose="020F0502020204030204" pitchFamily="34" charset="0"/>
              </a:rPr>
              <a:t>Responsen efter mässan har varit bra och nu börjar även andra klubbar ta efter.</a:t>
            </a:r>
            <a:endParaRPr lang="sv-SE" sz="1200" dirty="0">
              <a:effectLst/>
              <a:ea typeface="Times New Roman" panose="02020603050405020304" pitchFamily="18" charset="0"/>
              <a:cs typeface="Times New Roman" panose="02020603050405020304" pitchFamily="18" charset="0"/>
            </a:endParaRPr>
          </a:p>
          <a:p>
            <a:r>
              <a:rPr lang="sv-SE" sz="1200" dirty="0">
                <a:effectLst/>
                <a:ea typeface="Times New Roman" panose="02020603050405020304" pitchFamily="18" charset="0"/>
                <a:cs typeface="Calibri" panose="020F0502020204030204" pitchFamily="34" charset="0"/>
              </a:rPr>
              <a:t> </a:t>
            </a:r>
            <a:endParaRPr lang="sv-SE" sz="1200" dirty="0">
              <a:effectLst/>
              <a:ea typeface="Times New Roman" panose="02020603050405020304" pitchFamily="18" charset="0"/>
              <a:cs typeface="Times New Roman" panose="02020603050405020304" pitchFamily="18" charset="0"/>
            </a:endParaRPr>
          </a:p>
          <a:p>
            <a:r>
              <a:rPr lang="sv-SE" sz="1200" dirty="0">
                <a:effectLst/>
                <a:ea typeface="Times New Roman" panose="02020603050405020304" pitchFamily="18" charset="0"/>
                <a:cs typeface="Calibri" panose="020F0502020204030204" pitchFamily="34" charset="0"/>
              </a:rPr>
              <a:t>Den 27 maj, dagen innan morsdag, var det GSS Medlemskväll i klubbhuset. Här hade man möjlighet att provsmaka Peters meny, höra</a:t>
            </a:r>
          </a:p>
          <a:p>
            <a:r>
              <a:rPr lang="sv-SE" sz="1200" dirty="0">
                <a:effectLst/>
                <a:ea typeface="Times New Roman" panose="02020603050405020304" pitchFamily="18" charset="0"/>
                <a:cs typeface="Calibri" panose="020F0502020204030204" pitchFamily="34" charset="0"/>
              </a:rPr>
              <a:t>lite info om klubben samt vara med i ett GSS </a:t>
            </a:r>
            <a:r>
              <a:rPr lang="sv-SE" sz="1200" dirty="0" err="1">
                <a:effectLst/>
                <a:ea typeface="Times New Roman" panose="02020603050405020304" pitchFamily="18" charset="0"/>
                <a:cs typeface="Calibri" panose="020F0502020204030204" pitchFamily="34" charset="0"/>
              </a:rPr>
              <a:t>quiz</a:t>
            </a:r>
            <a:r>
              <a:rPr lang="sv-SE" sz="1200" dirty="0">
                <a:effectLst/>
                <a:ea typeface="Times New Roman" panose="02020603050405020304" pitchFamily="18" charset="0"/>
                <a:cs typeface="Calibri" panose="020F0502020204030204" pitchFamily="34" charset="0"/>
              </a:rPr>
              <a:t>. Vann gjorde Maud, Pekka och Mats, grattis!</a:t>
            </a:r>
            <a:endParaRPr lang="sv-SE" sz="1200" dirty="0">
              <a:effectLst/>
              <a:ea typeface="Times New Roman" panose="02020603050405020304" pitchFamily="18" charset="0"/>
              <a:cs typeface="Times New Roman" panose="02020603050405020304" pitchFamily="18" charset="0"/>
            </a:endParaRPr>
          </a:p>
          <a:p>
            <a:r>
              <a:rPr lang="sv-SE" sz="1200" dirty="0">
                <a:effectLst/>
                <a:ea typeface="Times New Roman" panose="02020603050405020304" pitchFamily="18" charset="0"/>
                <a:cs typeface="Times New Roman" panose="02020603050405020304" pitchFamily="18" charset="0"/>
              </a:rPr>
              <a:t> </a:t>
            </a:r>
          </a:p>
          <a:p>
            <a:r>
              <a:rPr lang="sv-SE" sz="1200" dirty="0">
                <a:effectLst/>
                <a:ea typeface="Times New Roman" panose="02020603050405020304" pitchFamily="18" charset="0"/>
                <a:cs typeface="Times New Roman" panose="02020603050405020304" pitchFamily="18" charset="0"/>
              </a:rPr>
              <a:t>Första seglingen i GSS Torsdags cup gick av stapeln den 1 juni. Totalt blev det 8 deltävlingar denna säsong. Sista deltävlingen var den</a:t>
            </a:r>
          </a:p>
          <a:p>
            <a:r>
              <a:rPr lang="sv-SE" sz="1200" dirty="0">
                <a:effectLst/>
                <a:ea typeface="Times New Roman" panose="02020603050405020304" pitchFamily="18" charset="0"/>
                <a:cs typeface="Times New Roman" panose="02020603050405020304" pitchFamily="18" charset="0"/>
              </a:rPr>
              <a:t>31 augusti och Torsdagscuppens vinnare blev Andreas Tagesson med besättning. Ett stort Grattis!</a:t>
            </a:r>
          </a:p>
          <a:p>
            <a:r>
              <a:rPr lang="sv-SE" sz="1200" dirty="0">
                <a:effectLst/>
                <a:ea typeface="Times New Roman" panose="02020603050405020304" pitchFamily="18" charset="0"/>
                <a:cs typeface="Times New Roman" panose="02020603050405020304" pitchFamily="18" charset="0"/>
              </a:rPr>
              <a:t> </a:t>
            </a:r>
          </a:p>
          <a:p>
            <a:r>
              <a:rPr lang="sv-SE" sz="1200" dirty="0">
                <a:effectLst/>
                <a:ea typeface="Times New Roman" panose="02020603050405020304" pitchFamily="18" charset="0"/>
                <a:cs typeface="Times New Roman" panose="02020603050405020304" pitchFamily="18" charset="0"/>
              </a:rPr>
              <a:t>Årets stora arrangemang, </a:t>
            </a:r>
            <a:r>
              <a:rPr lang="sv-SE" sz="1200" i="1" dirty="0">
                <a:effectLst/>
                <a:ea typeface="Times New Roman" panose="02020603050405020304" pitchFamily="18" charset="0"/>
                <a:cs typeface="Times New Roman" panose="02020603050405020304" pitchFamily="18" charset="0"/>
              </a:rPr>
              <a:t>No Emission Race</a:t>
            </a:r>
            <a:r>
              <a:rPr lang="sv-SE" sz="1200" dirty="0">
                <a:effectLst/>
                <a:ea typeface="Times New Roman" panose="02020603050405020304" pitchFamily="18" charset="0"/>
                <a:cs typeface="Times New Roman" panose="02020603050405020304" pitchFamily="18" charset="0"/>
              </a:rPr>
              <a:t>, var helgen den 11 - 13 augusti. Det bjöds på regn samt sprintkval till Svenska Mästerskapet</a:t>
            </a:r>
          </a:p>
          <a:p>
            <a:r>
              <a:rPr lang="sv-SE" sz="1200" dirty="0">
                <a:effectLst/>
                <a:ea typeface="Times New Roman" panose="02020603050405020304" pitchFamily="18" charset="0"/>
                <a:cs typeface="Times New Roman" panose="02020603050405020304" pitchFamily="18" charset="0"/>
              </a:rPr>
              <a:t>för CB66. Antal besättningar var 7 och totalt 21 seglare.</a:t>
            </a:r>
          </a:p>
          <a:p>
            <a:r>
              <a:rPr lang="sv-SE" sz="1200" dirty="0">
                <a:effectLst/>
                <a:ea typeface="Times New Roman" panose="02020603050405020304" pitchFamily="18" charset="0"/>
                <a:cs typeface="Times New Roman" panose="02020603050405020304" pitchFamily="18" charset="0"/>
              </a:rPr>
              <a:t>På land kunde man besöka diverse utställare, se vad sjöscouterna har för sig, prova på segling och köpa korv av juniorerna.</a:t>
            </a:r>
          </a:p>
          <a:p>
            <a:r>
              <a:rPr lang="sv-SE" sz="1200" dirty="0">
                <a:effectLst/>
                <a:ea typeface="Times New Roman" panose="02020603050405020304" pitchFamily="18" charset="0"/>
                <a:cs typeface="Times New Roman" panose="02020603050405020304" pitchFamily="18" charset="0"/>
              </a:rPr>
              <a:t>Sjöräddningen samt Kustbevakningen tittade även förbi.</a:t>
            </a:r>
          </a:p>
          <a:p>
            <a:r>
              <a:rPr lang="sv-SE" sz="1200" dirty="0" err="1">
                <a:effectLst/>
                <a:ea typeface="Times New Roman" panose="02020603050405020304" pitchFamily="18" charset="0"/>
                <a:cs typeface="Times New Roman" panose="02020603050405020304" pitchFamily="18" charset="0"/>
              </a:rPr>
              <a:t>Klubbmästeriet</a:t>
            </a:r>
            <a:r>
              <a:rPr lang="sv-SE" sz="1200" dirty="0">
                <a:effectLst/>
                <a:ea typeface="Times New Roman" panose="02020603050405020304" pitchFamily="18" charset="0"/>
                <a:cs typeface="Times New Roman" panose="02020603050405020304" pitchFamily="18" charset="0"/>
              </a:rPr>
              <a:t> var ansvarig för sekretariatet samt publicering av resultaten och när båtarna kom i land fixade vi </a:t>
            </a:r>
            <a:r>
              <a:rPr lang="sv-SE" sz="1200" dirty="0" err="1">
                <a:effectLst/>
                <a:ea typeface="Times New Roman" panose="02020603050405020304" pitchFamily="18" charset="0"/>
                <a:cs typeface="Times New Roman" panose="02020603050405020304" pitchFamily="18" charset="0"/>
              </a:rPr>
              <a:t>AfterSail</a:t>
            </a:r>
            <a:endParaRPr lang="sv-SE" sz="1200" dirty="0">
              <a:ea typeface="Times New Roman" panose="02020603050405020304" pitchFamily="18" charset="0"/>
              <a:cs typeface="Times New Roman" panose="02020603050405020304" pitchFamily="18" charset="0"/>
            </a:endParaRPr>
          </a:p>
          <a:p>
            <a:r>
              <a:rPr lang="sv-SE" sz="1200" dirty="0">
                <a:effectLst/>
                <a:ea typeface="Times New Roman" panose="02020603050405020304" pitchFamily="18" charset="0"/>
                <a:cs typeface="Times New Roman" panose="02020603050405020304" pitchFamily="18" charset="0"/>
              </a:rPr>
              <a:t>med korv och musik. Ett stort TACK till alla </a:t>
            </a:r>
            <a:r>
              <a:rPr lang="sv-SE" sz="1200" dirty="0" err="1">
                <a:effectLst/>
                <a:ea typeface="Times New Roman" panose="02020603050405020304" pitchFamily="18" charset="0"/>
                <a:cs typeface="Times New Roman" panose="02020603050405020304" pitchFamily="18" charset="0"/>
              </a:rPr>
              <a:t>GSS:are</a:t>
            </a:r>
            <a:r>
              <a:rPr lang="sv-SE" sz="1200" dirty="0">
                <a:effectLst/>
                <a:ea typeface="Times New Roman" panose="02020603050405020304" pitchFamily="18" charset="0"/>
                <a:cs typeface="Times New Roman" panose="02020603050405020304" pitchFamily="18" charset="0"/>
              </a:rPr>
              <a:t> som hjälpte till denna helg!</a:t>
            </a:r>
          </a:p>
          <a:p>
            <a:r>
              <a:rPr lang="sv-SE" sz="1200" dirty="0">
                <a:effectLst/>
                <a:ea typeface="Times New Roman" panose="02020603050405020304" pitchFamily="18" charset="0"/>
                <a:cs typeface="Times New Roman" panose="02020603050405020304" pitchFamily="18" charset="0"/>
              </a:rPr>
              <a:t> </a:t>
            </a:r>
          </a:p>
          <a:p>
            <a:r>
              <a:rPr lang="sv-SE" sz="1200" dirty="0">
                <a:effectLst/>
                <a:ea typeface="Times New Roman" panose="02020603050405020304" pitchFamily="18" charset="0"/>
                <a:cs typeface="Times New Roman" panose="02020603050405020304" pitchFamily="18" charset="0"/>
              </a:rPr>
              <a:t>3 båtar seglade den 26 augusti i årets Högtidsregatta. Grattis Peter Lindberg med besättning! </a:t>
            </a:r>
          </a:p>
          <a:p>
            <a:r>
              <a:rPr lang="sv-SE" sz="1200" dirty="0">
                <a:solidFill>
                  <a:srgbClr val="000000"/>
                </a:solidFill>
              </a:rPr>
              <a:t>…</a:t>
            </a:r>
          </a:p>
          <a:p>
            <a:endParaRPr lang="sv-SE" sz="1200" dirty="0">
              <a:latin typeface="Rage Italic" pitchFamily="66"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alpha val="24000"/>
              </a:schemeClr>
            </a:gs>
            <a:gs pos="74000">
              <a:schemeClr val="accent1">
                <a:lumMod val="20000"/>
                <a:lumOff val="8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solidFill>
                  <a:schemeClr val="bg1">
                    <a:lumMod val="65000"/>
                  </a:schemeClr>
                </a:solidFill>
              </a:rPr>
              <a:t>Verksamhetsberättelse</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179512" y="836712"/>
            <a:ext cx="8784976" cy="2975173"/>
          </a:xfrm>
          <a:prstGeom prst="rect">
            <a:avLst/>
          </a:prstGeom>
          <a:noFill/>
        </p:spPr>
        <p:txBody>
          <a:bodyPr wrap="square" rtlCol="0">
            <a:spAutoFit/>
          </a:bodyPr>
          <a:lstStyle/>
          <a:p>
            <a:r>
              <a:rPr lang="sv-SE" sz="1200" b="1" dirty="0"/>
              <a:t>KLUBBMÄSTERIET</a:t>
            </a:r>
            <a:r>
              <a:rPr lang="sv-SE" sz="1200" dirty="0"/>
              <a:t>  (forts.)</a:t>
            </a:r>
          </a:p>
          <a:p>
            <a:r>
              <a:rPr lang="sv-SE" sz="1200" dirty="0">
                <a:solidFill>
                  <a:srgbClr val="000000"/>
                </a:solidFill>
              </a:rPr>
              <a:t>…</a:t>
            </a:r>
          </a:p>
          <a:p>
            <a:r>
              <a:rPr lang="sv-SE" sz="1200" dirty="0">
                <a:effectLst/>
                <a:ea typeface="Times New Roman" panose="02020603050405020304" pitchFamily="18" charset="0"/>
                <a:cs typeface="Calibri" panose="020F0502020204030204" pitchFamily="34" charset="0"/>
              </a:rPr>
              <a:t>Vi har denna säsong börjat hyra ut våra två sov stugor samt utöver gästplatser för båtar, även börjat med </a:t>
            </a:r>
            <a:r>
              <a:rPr lang="sv-SE" sz="1200" dirty="0" err="1">
                <a:effectLst/>
                <a:ea typeface="Times New Roman" panose="02020603050405020304" pitchFamily="18" charset="0"/>
                <a:cs typeface="Calibri" panose="020F0502020204030204" pitchFamily="34" charset="0"/>
              </a:rPr>
              <a:t>ställplatser</a:t>
            </a:r>
            <a:r>
              <a:rPr lang="sv-SE" sz="1200" dirty="0">
                <a:effectLst/>
                <a:ea typeface="Times New Roman" panose="02020603050405020304" pitchFamily="18" charset="0"/>
                <a:cs typeface="Calibri" panose="020F0502020204030204" pitchFamily="34" charset="0"/>
              </a:rPr>
              <a:t> för husbilar.</a:t>
            </a:r>
          </a:p>
          <a:p>
            <a:r>
              <a:rPr lang="sv-SE" sz="1200" dirty="0">
                <a:effectLst/>
                <a:ea typeface="Times New Roman" panose="02020603050405020304" pitchFamily="18" charset="0"/>
                <a:cs typeface="Calibri" panose="020F0502020204030204" pitchFamily="34" charset="0"/>
              </a:rPr>
              <a:t>Vi använder oss av </a:t>
            </a:r>
            <a:r>
              <a:rPr lang="sv-SE" sz="1200" dirty="0" err="1">
                <a:effectLst/>
                <a:ea typeface="Times New Roman" panose="02020603050405020304" pitchFamily="18" charset="0"/>
                <a:cs typeface="Calibri" panose="020F0502020204030204" pitchFamily="34" charset="0"/>
              </a:rPr>
              <a:t>Dockspot</a:t>
            </a:r>
            <a:r>
              <a:rPr lang="sv-SE" sz="1200" dirty="0">
                <a:effectLst/>
                <a:ea typeface="Times New Roman" panose="02020603050405020304" pitchFamily="18" charset="0"/>
                <a:cs typeface="Calibri" panose="020F0502020204030204" pitchFamily="34" charset="0"/>
              </a:rPr>
              <a:t> samt Campingspot men uthyrningen av stugorna sköts just nu av </a:t>
            </a:r>
            <a:r>
              <a:rPr lang="sv-SE" sz="1200" dirty="0" err="1">
                <a:effectLst/>
                <a:ea typeface="Times New Roman" panose="02020603050405020304" pitchFamily="18" charset="0"/>
                <a:cs typeface="Calibri" panose="020F0502020204030204" pitchFamily="34" charset="0"/>
              </a:rPr>
              <a:t>klubbmästeriet</a:t>
            </a:r>
            <a:r>
              <a:rPr lang="sv-SE" sz="1200" dirty="0">
                <a:effectLst/>
                <a:ea typeface="Times New Roman" panose="02020603050405020304" pitchFamily="18" charset="0"/>
                <a:cs typeface="Calibri" panose="020F0502020204030204" pitchFamily="34" charset="0"/>
              </a:rPr>
              <a:t>. </a:t>
            </a:r>
            <a:endParaRPr lang="sv-SE" sz="1200" dirty="0">
              <a:effectLst/>
              <a:ea typeface="Times New Roman" panose="02020603050405020304" pitchFamily="18" charset="0"/>
              <a:cs typeface="Times New Roman" panose="02020603050405020304" pitchFamily="18" charset="0"/>
            </a:endParaRPr>
          </a:p>
          <a:p>
            <a:r>
              <a:rPr lang="sv-SE" sz="1200" dirty="0">
                <a:effectLst/>
                <a:ea typeface="Times New Roman" panose="02020603050405020304" pitchFamily="18" charset="0"/>
                <a:cs typeface="Calibri" panose="020F0502020204030204" pitchFamily="34" charset="0"/>
              </a:rPr>
              <a:t> </a:t>
            </a:r>
            <a:endParaRPr lang="sv-SE" sz="1200" dirty="0">
              <a:effectLst/>
              <a:ea typeface="Times New Roman" panose="02020603050405020304" pitchFamily="18" charset="0"/>
              <a:cs typeface="Times New Roman" panose="02020603050405020304" pitchFamily="18" charset="0"/>
            </a:endParaRPr>
          </a:p>
          <a:p>
            <a:pPr>
              <a:spcAft>
                <a:spcPts val="800"/>
              </a:spcAft>
            </a:pPr>
            <a:r>
              <a:rPr lang="sv-SE" sz="1200" dirty="0" err="1">
                <a:effectLst/>
                <a:ea typeface="Times New Roman" panose="02020603050405020304" pitchFamily="18" charset="0"/>
                <a:cs typeface="Times New Roman" panose="02020603050405020304" pitchFamily="18" charset="0"/>
              </a:rPr>
              <a:t>Klubbmästeriet</a:t>
            </a:r>
            <a:r>
              <a:rPr lang="sv-SE" sz="1200" dirty="0">
                <a:effectLst/>
                <a:ea typeface="Times New Roman" panose="02020603050405020304" pitchFamily="18" charset="0"/>
                <a:cs typeface="Times New Roman" panose="02020603050405020304" pitchFamily="18" charset="0"/>
              </a:rPr>
              <a:t> har sett till att det har funnits fika och korv att grilla vid arbetsdagar, torsdagsseglingar och andra träffar.</a:t>
            </a:r>
            <a:br>
              <a:rPr lang="sv-SE" sz="1200" dirty="0">
                <a:effectLst/>
                <a:ea typeface="Times New Roman" panose="02020603050405020304" pitchFamily="18" charset="0"/>
                <a:cs typeface="Times New Roman" panose="02020603050405020304" pitchFamily="18" charset="0"/>
              </a:rPr>
            </a:br>
            <a:r>
              <a:rPr lang="sv-SE" sz="1200" dirty="0">
                <a:effectLst/>
                <a:ea typeface="Times New Roman" panose="02020603050405020304" pitchFamily="18" charset="0"/>
                <a:cs typeface="Times New Roman" panose="02020603050405020304" pitchFamily="18" charset="0"/>
              </a:rPr>
              <a:t>Vi har i år, och endast i år, även städat servicehuset.</a:t>
            </a:r>
          </a:p>
          <a:p>
            <a:r>
              <a:rPr lang="sv-SE" sz="1200" dirty="0">
                <a:effectLst/>
                <a:ea typeface="Times New Roman" panose="02020603050405020304" pitchFamily="18" charset="0"/>
                <a:cs typeface="Calibri" panose="020F0502020204030204" pitchFamily="34" charset="0"/>
              </a:rPr>
              <a:t>Säsongen avslutades med GSS Höstmöte den 14 oktober och kallskuret från Ica Supermarket.</a:t>
            </a:r>
            <a:endParaRPr lang="sv-SE" sz="1200" dirty="0">
              <a:effectLst/>
              <a:ea typeface="Times New Roman" panose="02020603050405020304" pitchFamily="18" charset="0"/>
              <a:cs typeface="Times New Roman" panose="02020603050405020304" pitchFamily="18" charset="0"/>
            </a:endParaRPr>
          </a:p>
          <a:p>
            <a:r>
              <a:rPr lang="sv-SE" sz="1200" dirty="0">
                <a:effectLst/>
                <a:ea typeface="Times New Roman" panose="02020603050405020304" pitchFamily="18" charset="0"/>
                <a:cs typeface="Calibri" panose="020F0502020204030204" pitchFamily="34" charset="0"/>
              </a:rPr>
              <a:t> </a:t>
            </a:r>
            <a:endParaRPr lang="sv-SE" sz="1200" dirty="0">
              <a:effectLst/>
              <a:ea typeface="Times New Roman" panose="02020603050405020304" pitchFamily="18" charset="0"/>
              <a:cs typeface="Times New Roman" panose="02020603050405020304" pitchFamily="18" charset="0"/>
            </a:endParaRPr>
          </a:p>
          <a:p>
            <a:r>
              <a:rPr lang="sv-SE" sz="1200" dirty="0">
                <a:effectLst/>
                <a:ea typeface="Times New Roman" panose="02020603050405020304" pitchFamily="18" charset="0"/>
                <a:cs typeface="Calibri" panose="020F0502020204030204" pitchFamily="34" charset="0"/>
              </a:rPr>
              <a:t>Slutligen vill jag framföra ett stort och varmt tack till alla som ställt upp för </a:t>
            </a:r>
            <a:r>
              <a:rPr lang="sv-SE" sz="1200" dirty="0" err="1">
                <a:effectLst/>
                <a:ea typeface="Times New Roman" panose="02020603050405020304" pitchFamily="18" charset="0"/>
                <a:cs typeface="Calibri" panose="020F0502020204030204" pitchFamily="34" charset="0"/>
              </a:rPr>
              <a:t>klubbmästeriet</a:t>
            </a:r>
            <a:r>
              <a:rPr lang="sv-SE" sz="1200" dirty="0">
                <a:effectLst/>
                <a:ea typeface="Times New Roman" panose="02020603050405020304" pitchFamily="18" charset="0"/>
                <a:cs typeface="Calibri" panose="020F0502020204030204" pitchFamily="34" charset="0"/>
              </a:rPr>
              <a:t> och än en gång, tack Maud för allt arbete!</a:t>
            </a:r>
            <a:endParaRPr lang="sv-SE" sz="1200" dirty="0">
              <a:effectLst/>
              <a:ea typeface="Times New Roman" panose="02020603050405020304" pitchFamily="18" charset="0"/>
              <a:cs typeface="Times New Roman" panose="02020603050405020304" pitchFamily="18" charset="0"/>
            </a:endParaRPr>
          </a:p>
          <a:p>
            <a:br>
              <a:rPr lang="sv-SE" sz="1200" dirty="0">
                <a:effectLst/>
                <a:ea typeface="Times New Roman" panose="02020603050405020304" pitchFamily="18" charset="0"/>
                <a:cs typeface="Calibri" panose="020F0502020204030204" pitchFamily="34" charset="0"/>
              </a:rPr>
            </a:br>
            <a:r>
              <a:rPr lang="sv-SE" sz="1200" dirty="0">
                <a:effectLst/>
                <a:ea typeface="Times New Roman" panose="02020603050405020304" pitchFamily="18" charset="0"/>
                <a:cs typeface="Calibri" panose="020F0502020204030204" pitchFamily="34" charset="0"/>
              </a:rPr>
              <a:t>Tack å´ tack,</a:t>
            </a:r>
            <a:endParaRPr lang="sv-SE" sz="1200" dirty="0">
              <a:effectLst/>
              <a:ea typeface="Times New Roman" panose="02020603050405020304" pitchFamily="18" charset="0"/>
              <a:cs typeface="Times New Roman" panose="02020603050405020304" pitchFamily="18" charset="0"/>
            </a:endParaRPr>
          </a:p>
          <a:p>
            <a:r>
              <a:rPr lang="sv-SE" i="1" dirty="0">
                <a:solidFill>
                  <a:schemeClr val="tx2">
                    <a:lumMod val="75000"/>
                  </a:schemeClr>
                </a:solidFill>
                <a:latin typeface="Rage Italic" pitchFamily="66" charset="0"/>
              </a:rPr>
              <a:t>Linda S. </a:t>
            </a:r>
            <a:r>
              <a:rPr lang="sv-SE" i="1" dirty="0" err="1">
                <a:solidFill>
                  <a:schemeClr val="tx2">
                    <a:lumMod val="75000"/>
                  </a:schemeClr>
                </a:solidFill>
                <a:latin typeface="Rage Italic" pitchFamily="66" charset="0"/>
              </a:rPr>
              <a:t>Gunnarsom</a:t>
            </a:r>
            <a:endParaRPr lang="sv-SE" i="1" dirty="0">
              <a:solidFill>
                <a:schemeClr val="tx2">
                  <a:lumMod val="75000"/>
                </a:schemeClr>
              </a:solidFill>
              <a:latin typeface="Rage Italic" pitchFamily="66" charset="0"/>
            </a:endParaRPr>
          </a:p>
          <a:p>
            <a:r>
              <a:rPr lang="sv-SE" sz="1200" dirty="0"/>
              <a:t>Klubbmästare</a:t>
            </a:r>
            <a:endParaRPr lang="sv-SE" sz="1200" dirty="0">
              <a:latin typeface="Rage Italic" pitchFamily="66" charset="0"/>
            </a:endParaRPr>
          </a:p>
        </p:txBody>
      </p:sp>
    </p:spTree>
    <p:extLst>
      <p:ext uri="{BB962C8B-B14F-4D97-AF65-F5344CB8AC3E}">
        <p14:creationId xmlns:p14="http://schemas.microsoft.com/office/powerpoint/2010/main" val="340123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alpha val="24000"/>
              </a:schemeClr>
            </a:gs>
            <a:gs pos="74000">
              <a:schemeClr val="accent1">
                <a:lumMod val="20000"/>
                <a:lumOff val="8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solidFill>
                  <a:schemeClr val="bg1">
                    <a:lumMod val="65000"/>
                  </a:schemeClr>
                </a:solidFill>
              </a:rPr>
              <a:t>Verksamhetsberättelse</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179512" y="836712"/>
            <a:ext cx="8784976" cy="3877985"/>
          </a:xfrm>
          <a:prstGeom prst="rect">
            <a:avLst/>
          </a:prstGeom>
          <a:noFill/>
        </p:spPr>
        <p:txBody>
          <a:bodyPr wrap="square" rtlCol="0">
            <a:spAutoFit/>
          </a:bodyPr>
          <a:lstStyle/>
          <a:p>
            <a:r>
              <a:rPr lang="sv-SE" sz="1200" b="1" cap="all" dirty="0"/>
              <a:t>Administration/ekonomi </a:t>
            </a:r>
            <a:endParaRPr lang="sv-SE" sz="1200" dirty="0"/>
          </a:p>
          <a:p>
            <a:pPr marR="52705" algn="just"/>
            <a:r>
              <a:rPr lang="sv-SE" sz="1200" dirty="0">
                <a:effectLst/>
                <a:ea typeface="Times New Roman" panose="02020603050405020304" pitchFamily="18" charset="0"/>
                <a:cs typeface="Times New Roman" panose="02020603050405020304" pitchFamily="18" charset="0"/>
              </a:rPr>
              <a:t>De äldre fonder som inte klassificerats som stiftelser redovisas fortsatt i sällskapets böcker under namnet ”Övriga fonder”.</a:t>
            </a:r>
          </a:p>
          <a:p>
            <a:pPr marR="52705" algn="just"/>
            <a:r>
              <a:rPr lang="sv-SE" sz="1200" dirty="0">
                <a:effectLst/>
                <a:ea typeface="Times New Roman" panose="02020603050405020304" pitchFamily="18" charset="0"/>
                <a:cs typeface="Times New Roman" panose="02020603050405020304" pitchFamily="18" charset="0"/>
              </a:rPr>
              <a:t>Tillgångarna skall hållas åtskilda från sällskapets övriga tillgångar. Fondkapitalet skall redovisas som långfristig tillgång</a:t>
            </a:r>
          </a:p>
          <a:p>
            <a:pPr marR="52705" algn="just"/>
            <a:r>
              <a:rPr lang="sv-SE" sz="1200" dirty="0">
                <a:effectLst/>
                <a:ea typeface="Times New Roman" panose="02020603050405020304" pitchFamily="18" charset="0"/>
                <a:cs typeface="Times New Roman" panose="02020603050405020304" pitchFamily="18" charset="0"/>
              </a:rPr>
              <a:t>och får inte förbrukas i sällskapets verksamhet. </a:t>
            </a:r>
          </a:p>
          <a:p>
            <a:pPr marR="52705" algn="just"/>
            <a:r>
              <a:rPr lang="sv-SE" sz="1200" dirty="0">
                <a:effectLst/>
                <a:ea typeface="Times New Roman" panose="02020603050405020304" pitchFamily="18" charset="0"/>
                <a:cs typeface="Times New Roman" panose="02020603050405020304" pitchFamily="18" charset="0"/>
              </a:rPr>
              <a:t> </a:t>
            </a:r>
          </a:p>
          <a:p>
            <a:pPr marR="52705" algn="just"/>
            <a:r>
              <a:rPr lang="sv-SE" sz="1200" dirty="0">
                <a:effectLst/>
                <a:ea typeface="Times New Roman" panose="02020603050405020304" pitchFamily="18" charset="0"/>
                <a:cs typeface="Times New Roman" panose="02020603050405020304" pitchFamily="18" charset="0"/>
              </a:rPr>
              <a:t>Avkastningen från dessa fonder går in i verksamheten. Avkastning var under 2023 1078 kr.</a:t>
            </a:r>
          </a:p>
          <a:p>
            <a:pPr marR="52705" algn="just"/>
            <a:r>
              <a:rPr lang="sv-SE" sz="1200" dirty="0">
                <a:effectLst/>
                <a:ea typeface="Times New Roman" panose="02020603050405020304" pitchFamily="18" charset="0"/>
                <a:cs typeface="Times New Roman" panose="02020603050405020304" pitchFamily="18" charset="0"/>
              </a:rPr>
              <a:t> </a:t>
            </a:r>
          </a:p>
          <a:p>
            <a:pPr marR="52705" algn="just"/>
            <a:r>
              <a:rPr lang="sv-SE" sz="1200" dirty="0">
                <a:effectLst/>
                <a:ea typeface="Times New Roman" panose="02020603050405020304" pitchFamily="18" charset="0"/>
                <a:cs typeface="Times New Roman" panose="02020603050405020304" pitchFamily="18" charset="0"/>
              </a:rPr>
              <a:t>Gefle Segel Sällskap är enda destinatär till tre stiftelser. Dessa stiftelser är Stiftelsen Sven Engwalls Fond, Stiftelsen Marianne och</a:t>
            </a:r>
          </a:p>
          <a:p>
            <a:pPr marR="52705" algn="just"/>
            <a:r>
              <a:rPr lang="sv-SE" sz="1200" dirty="0">
                <a:effectLst/>
                <a:ea typeface="Times New Roman" panose="02020603050405020304" pitchFamily="18" charset="0"/>
                <a:cs typeface="Times New Roman" panose="02020603050405020304" pitchFamily="18" charset="0"/>
              </a:rPr>
              <a:t>Jacob Engwalls Donationsfond samt Stiftelsen </a:t>
            </a:r>
            <a:r>
              <a:rPr lang="sv-SE" sz="1200" dirty="0" err="1">
                <a:effectLst/>
                <a:ea typeface="Times New Roman" panose="02020603050405020304" pitchFamily="18" charset="0"/>
                <a:cs typeface="Times New Roman" panose="02020603050405020304" pitchFamily="18" charset="0"/>
              </a:rPr>
              <a:t>Eisermanska</a:t>
            </a:r>
            <a:r>
              <a:rPr lang="sv-SE" sz="1200" dirty="0">
                <a:effectLst/>
                <a:ea typeface="Times New Roman" panose="02020603050405020304" pitchFamily="18" charset="0"/>
                <a:cs typeface="Times New Roman" panose="02020603050405020304" pitchFamily="18" charset="0"/>
              </a:rPr>
              <a:t> Fonden. Dessa stiftelser är egna juridiska personer och redovisas</a:t>
            </a:r>
          </a:p>
          <a:p>
            <a:pPr marR="52705" algn="just"/>
            <a:r>
              <a:rPr lang="sv-SE" sz="1200" dirty="0">
                <a:effectLst/>
                <a:ea typeface="Times New Roman" panose="02020603050405020304" pitchFamily="18" charset="0"/>
                <a:cs typeface="Times New Roman" panose="02020603050405020304" pitchFamily="18" charset="0"/>
              </a:rPr>
              <a:t>inte inom Gefle Segel Sällskap.</a:t>
            </a:r>
          </a:p>
          <a:p>
            <a:pPr marR="52705" algn="just"/>
            <a:r>
              <a:rPr lang="sv-SE" sz="1200" dirty="0">
                <a:effectLst/>
                <a:ea typeface="Times New Roman" panose="02020603050405020304" pitchFamily="18" charset="0"/>
                <a:cs typeface="Times New Roman" panose="02020603050405020304" pitchFamily="18" charset="0"/>
              </a:rPr>
              <a:t> </a:t>
            </a:r>
          </a:p>
          <a:p>
            <a:pPr marR="52705" algn="just"/>
            <a:r>
              <a:rPr lang="sv-SE" sz="1200" dirty="0">
                <a:effectLst/>
                <a:ea typeface="Times New Roman" panose="02020603050405020304" pitchFamily="18" charset="0"/>
                <a:cs typeface="Times New Roman" panose="02020603050405020304" pitchFamily="18" charset="0"/>
              </a:rPr>
              <a:t>Årets resultat blev -184 038 kr (-56 577) kronor efter avskrivningar. Egna kassan och bankmedel uppgick vid räkenskapsårets slut</a:t>
            </a:r>
          </a:p>
          <a:p>
            <a:pPr marR="52705" algn="just"/>
            <a:r>
              <a:rPr lang="sv-SE" sz="1200" dirty="0">
                <a:effectLst/>
                <a:ea typeface="Times New Roman" panose="02020603050405020304" pitchFamily="18" charset="0"/>
                <a:cs typeface="Times New Roman" panose="02020603050405020304" pitchFamily="18" charset="0"/>
              </a:rPr>
              <a:t>till 350 761 kr plus depositioner-/avskrivningskonto om 734 450  kr och avräkningskonto övriga fonder 1414 kr. </a:t>
            </a:r>
          </a:p>
          <a:p>
            <a:pPr marR="52705" algn="just"/>
            <a:r>
              <a:rPr lang="sv-SE" sz="1200" dirty="0">
                <a:effectLst/>
                <a:ea typeface="Times New Roman" panose="02020603050405020304" pitchFamily="18" charset="0"/>
                <a:cs typeface="Times New Roman" panose="02020603050405020304" pitchFamily="18" charset="0"/>
              </a:rPr>
              <a:t>Långfristiga skulder 2 199 964 kr. </a:t>
            </a:r>
          </a:p>
          <a:p>
            <a:pPr marR="52705" algn="just"/>
            <a:r>
              <a:rPr lang="sv-SE" sz="1200" dirty="0">
                <a:effectLst/>
                <a:ea typeface="Times New Roman" panose="02020603050405020304" pitchFamily="18" charset="0"/>
                <a:cs typeface="Times New Roman" panose="02020603050405020304" pitchFamily="18" charset="0"/>
              </a:rPr>
              <a:t> </a:t>
            </a:r>
          </a:p>
          <a:p>
            <a:pPr marR="52705" algn="just"/>
            <a:r>
              <a:rPr lang="sv-SE" sz="1200" dirty="0">
                <a:effectLst/>
                <a:ea typeface="Times New Roman" panose="02020603050405020304" pitchFamily="18" charset="0"/>
                <a:cs typeface="Times New Roman" panose="02020603050405020304" pitchFamily="18" charset="0"/>
              </a:rPr>
              <a:t>Eftersom klubben gjort stora investeringar under ett antal år kommer resultatet att påverkas av stora avskrivningar under många</a:t>
            </a:r>
          </a:p>
          <a:p>
            <a:pPr marR="52705" algn="just"/>
            <a:r>
              <a:rPr lang="sv-SE" sz="1200" dirty="0">
                <a:effectLst/>
                <a:ea typeface="Times New Roman" panose="02020603050405020304" pitchFamily="18" charset="0"/>
                <a:cs typeface="Times New Roman" panose="02020603050405020304" pitchFamily="18" charset="0"/>
              </a:rPr>
              <a:t>år fram över. Ekonomi är trotts stora investeringar god. Tack vare ideella krafter så klarar vi finanserna.</a:t>
            </a:r>
          </a:p>
          <a:p>
            <a:endParaRPr lang="sv-SE" sz="1200" dirty="0"/>
          </a:p>
          <a:p>
            <a:r>
              <a:rPr lang="sv-SE" dirty="0">
                <a:solidFill>
                  <a:schemeClr val="tx2">
                    <a:lumMod val="75000"/>
                  </a:schemeClr>
                </a:solidFill>
                <a:latin typeface="Rage Italic" pitchFamily="66" charset="0"/>
              </a:rPr>
              <a:t>Bo </a:t>
            </a:r>
            <a:r>
              <a:rPr lang="sv-SE" dirty="0" err="1">
                <a:solidFill>
                  <a:schemeClr val="tx2">
                    <a:lumMod val="75000"/>
                  </a:schemeClr>
                </a:solidFill>
                <a:latin typeface="Rage Italic" pitchFamily="66" charset="0"/>
              </a:rPr>
              <a:t>Narving</a:t>
            </a:r>
            <a:endParaRPr lang="sv-SE" dirty="0">
              <a:solidFill>
                <a:schemeClr val="tx2">
                  <a:lumMod val="75000"/>
                </a:schemeClr>
              </a:solidFill>
              <a:latin typeface="Rage Italic" pitchFamily="66" charset="0"/>
            </a:endParaRPr>
          </a:p>
          <a:p>
            <a:r>
              <a:rPr lang="sv-SE" sz="1200" dirty="0"/>
              <a:t>Kassör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alpha val="24000"/>
              </a:schemeClr>
            </a:gs>
            <a:gs pos="74000">
              <a:schemeClr val="accent1">
                <a:lumMod val="20000"/>
                <a:lumOff val="80000"/>
              </a:schemeClr>
            </a:gs>
            <a:gs pos="100000">
              <a:schemeClr val="tx2">
                <a:lumMod val="20000"/>
                <a:lumOff val="80000"/>
              </a:schemeClr>
            </a:gs>
          </a:gsLst>
          <a:lin ang="5400000" scaled="1"/>
        </a:gradFill>
        <a:effectLst/>
      </p:bgPr>
    </p:bg>
    <p:spTree>
      <p:nvGrpSpPr>
        <p:cNvPr id="1" name="">
          <a:extLst>
            <a:ext uri="{FF2B5EF4-FFF2-40B4-BE49-F238E27FC236}">
              <a16:creationId xmlns:a16="http://schemas.microsoft.com/office/drawing/2014/main" id="{F287E139-74B1-9D3A-A536-600EF8068AF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C6E9F5D-A6F5-CA89-8225-FF6E81C43E05}"/>
              </a:ext>
            </a:extLst>
          </p:cNvPr>
          <p:cNvSpPr>
            <a:spLocks noGrp="1"/>
          </p:cNvSpPr>
          <p:nvPr>
            <p:ph type="title"/>
          </p:nvPr>
        </p:nvSpPr>
        <p:spPr>
          <a:xfrm>
            <a:off x="457200" y="0"/>
            <a:ext cx="8229600" cy="1052736"/>
          </a:xfrm>
        </p:spPr>
        <p:txBody>
          <a:bodyPr/>
          <a:lstStyle/>
          <a:p>
            <a:r>
              <a:rPr lang="sv-SE" sz="3200" dirty="0">
                <a:solidFill>
                  <a:schemeClr val="bg1">
                    <a:lumMod val="65000"/>
                  </a:schemeClr>
                </a:solidFill>
              </a:rPr>
              <a:t>Verksamhetsberättelse</a:t>
            </a:r>
          </a:p>
        </p:txBody>
      </p:sp>
      <p:pic>
        <p:nvPicPr>
          <p:cNvPr id="5" name="Bildobjekt 4" descr="Vimp2">
            <a:extLst>
              <a:ext uri="{FF2B5EF4-FFF2-40B4-BE49-F238E27FC236}">
                <a16:creationId xmlns:a16="http://schemas.microsoft.com/office/drawing/2014/main" id="{5F163244-7892-9507-4E1D-C0A946ED510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C29045B5-99DB-4DD2-A262-D3910B0658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FC44B716-27E5-6FFD-68D6-E4D361F6523E}"/>
              </a:ext>
            </a:extLst>
          </p:cNvPr>
          <p:cNvSpPr txBox="1"/>
          <p:nvPr/>
        </p:nvSpPr>
        <p:spPr>
          <a:xfrm>
            <a:off x="179512" y="860519"/>
            <a:ext cx="8784976" cy="1569660"/>
          </a:xfrm>
          <a:prstGeom prst="rect">
            <a:avLst/>
          </a:prstGeom>
          <a:noFill/>
        </p:spPr>
        <p:txBody>
          <a:bodyPr wrap="square" rtlCol="0">
            <a:spAutoFit/>
          </a:bodyPr>
          <a:lstStyle/>
          <a:p>
            <a:r>
              <a:rPr lang="sv-SE" sz="1200" b="1" cap="all" dirty="0"/>
              <a:t>GSS </a:t>
            </a:r>
            <a:r>
              <a:rPr lang="sv-SE" sz="1200" b="1" cap="all" dirty="0" err="1"/>
              <a:t>SeglingSSEKTIONEN</a:t>
            </a:r>
            <a:endParaRPr lang="sv-SE" sz="1200" dirty="0">
              <a:effectLst/>
              <a:ea typeface="Calibri" panose="020F0502020204030204" pitchFamily="34" charset="0"/>
            </a:endParaRPr>
          </a:p>
          <a:p>
            <a:r>
              <a:rPr lang="sv-SE" sz="1200" dirty="0">
                <a:solidFill>
                  <a:srgbClr val="000000"/>
                </a:solidFill>
              </a:rPr>
              <a:t>-</a:t>
            </a:r>
          </a:p>
          <a:p>
            <a:endParaRPr lang="sv-SE" sz="1200" dirty="0">
              <a:solidFill>
                <a:srgbClr val="000000"/>
              </a:solidFill>
            </a:endParaRPr>
          </a:p>
          <a:p>
            <a:r>
              <a:rPr lang="sv-SE" sz="1200" dirty="0">
                <a:effectLst/>
                <a:ea typeface="Times New Roman" panose="02020603050405020304" pitchFamily="18" charset="0"/>
                <a:cs typeface="Times New Roman" panose="02020603050405020304" pitchFamily="18" charset="0"/>
              </a:rPr>
              <a:t>Seglingsansvarig</a:t>
            </a:r>
            <a:endParaRPr lang="sv-SE" sz="1200" dirty="0"/>
          </a:p>
          <a:p>
            <a:endParaRPr lang="sv-SE" sz="1200" dirty="0"/>
          </a:p>
          <a:p>
            <a:endParaRPr lang="sv-SE" sz="1200" dirty="0"/>
          </a:p>
          <a:p>
            <a:endParaRPr lang="sv-SE" sz="1200" dirty="0"/>
          </a:p>
          <a:p>
            <a:endParaRPr lang="sv-SE" sz="1200" dirty="0"/>
          </a:p>
        </p:txBody>
      </p:sp>
    </p:spTree>
    <p:extLst>
      <p:ext uri="{BB962C8B-B14F-4D97-AF65-F5344CB8AC3E}">
        <p14:creationId xmlns:p14="http://schemas.microsoft.com/office/powerpoint/2010/main" val="649152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alpha val="24000"/>
              </a:schemeClr>
            </a:gs>
            <a:gs pos="74000">
              <a:schemeClr val="accent1">
                <a:lumMod val="20000"/>
                <a:lumOff val="8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solidFill>
                  <a:schemeClr val="bg1">
                    <a:lumMod val="65000"/>
                  </a:schemeClr>
                </a:solidFill>
              </a:rPr>
              <a:t>Verksamhetsberättelse</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179512" y="836712"/>
            <a:ext cx="8784976" cy="5539978"/>
          </a:xfrm>
          <a:prstGeom prst="rect">
            <a:avLst/>
          </a:prstGeom>
          <a:noFill/>
        </p:spPr>
        <p:txBody>
          <a:bodyPr wrap="square" rtlCol="0">
            <a:spAutoFit/>
          </a:bodyPr>
          <a:lstStyle/>
          <a:p>
            <a:r>
              <a:rPr lang="sv-SE" sz="1200" b="1" cap="all" dirty="0"/>
              <a:t>GSS Junior</a:t>
            </a:r>
            <a:r>
              <a:rPr lang="sv-SE" sz="1200" dirty="0"/>
              <a:t> </a:t>
            </a:r>
          </a:p>
          <a:p>
            <a:r>
              <a:rPr lang="sv-SE" sz="1200" dirty="0">
                <a:effectLst/>
                <a:ea typeface="Calibri" panose="020F0502020204030204" pitchFamily="34" charset="0"/>
                <a:cs typeface="Aptos" panose="020B0004020202020204" pitchFamily="34" charset="0"/>
              </a:rPr>
              <a:t>Ett år av stolthet &amp; framgångar har vi att se tillbaka på för 2023. </a:t>
            </a:r>
          </a:p>
          <a:p>
            <a:endParaRPr lang="sv-SE" sz="1200" dirty="0">
              <a:effectLst/>
              <a:ea typeface="Calibri" panose="020F0502020204030204" pitchFamily="34" charset="0"/>
              <a:cs typeface="Aptos" panose="020B0004020202020204" pitchFamily="34" charset="0"/>
            </a:endParaRPr>
          </a:p>
          <a:p>
            <a:r>
              <a:rPr lang="sv-SE" sz="1200" dirty="0">
                <a:effectLst/>
                <a:ea typeface="Calibri" panose="020F0502020204030204" pitchFamily="34" charset="0"/>
                <a:cs typeface="Aptos" panose="020B0004020202020204" pitchFamily="34" charset="0"/>
              </a:rPr>
              <a:t>Som tidigare år startade säsongen för några av våra seglare på västkusten i april med läger i Ljungskile…teori varvat med segling</a:t>
            </a:r>
          </a:p>
          <a:p>
            <a:r>
              <a:rPr lang="sv-SE" sz="1200" dirty="0">
                <a:effectLst/>
                <a:ea typeface="Calibri" panose="020F0502020204030204" pitchFamily="34" charset="0"/>
                <a:cs typeface="Aptos" panose="020B0004020202020204" pitchFamily="34" charset="0"/>
              </a:rPr>
              <a:t>och </a:t>
            </a:r>
            <a:r>
              <a:rPr lang="sv-SE" sz="1200" dirty="0" err="1">
                <a:effectLst/>
                <a:ea typeface="Calibri" panose="020F0502020204030204" pitchFamily="34" charset="0"/>
                <a:cs typeface="Aptos" panose="020B0004020202020204" pitchFamily="34" charset="0"/>
              </a:rPr>
              <a:t>isbryt</a:t>
            </a:r>
            <a:r>
              <a:rPr lang="sv-SE" sz="1200" dirty="0">
                <a:effectLst/>
                <a:ea typeface="Calibri" panose="020F0502020204030204" pitchFamily="34" charset="0"/>
                <a:cs typeface="Aptos" panose="020B0004020202020204" pitchFamily="34" charset="0"/>
              </a:rPr>
              <a:t> fick väcka sinnet och kroppen till liv efter en lång och kall vinter. </a:t>
            </a:r>
          </a:p>
          <a:p>
            <a:endParaRPr lang="sv-SE" sz="1200" dirty="0">
              <a:effectLst/>
              <a:ea typeface="Calibri" panose="020F0502020204030204" pitchFamily="34" charset="0"/>
              <a:cs typeface="Aptos" panose="020B0004020202020204" pitchFamily="34" charset="0"/>
            </a:endParaRPr>
          </a:p>
          <a:p>
            <a:r>
              <a:rPr lang="sv-SE" sz="1200" dirty="0">
                <a:effectLst/>
                <a:ea typeface="Calibri" panose="020F0502020204030204" pitchFamily="34" charset="0"/>
                <a:cs typeface="Aptos" panose="020B0004020202020204" pitchFamily="34" charset="0"/>
              </a:rPr>
              <a:t>Vi har nu ett stabilt gäng juniorer som seglat och tränat ihop i flera år och några ungdomar brukar tillkomma efter genomgången seglarskola. 2023 genomfördes tre veckor av seglarskola som också introducerar och vidareutvecklar våra instruktörer som arbetar</a:t>
            </a:r>
          </a:p>
          <a:p>
            <a:r>
              <a:rPr lang="sv-SE" sz="1200" dirty="0">
                <a:effectLst/>
                <a:ea typeface="Calibri" panose="020F0502020204030204" pitchFamily="34" charset="0"/>
                <a:cs typeface="Aptos" panose="020B0004020202020204" pitchFamily="34" charset="0"/>
              </a:rPr>
              <a:t>och lär ut segling och tar sig an ledaruppdrag med ansvar. Dessa veckor är välbesökta och enormt uppskattade, vi uppfyller Svenska Seglarförbundets kvalitetskrav om att vara certifierad seglarskola. Seglarskolan föregicks detta år av en uppskattad utbildning för våra instruktörer i framförande av motorbåt, en viktig utbildning som vi gärna ser en repris på.</a:t>
            </a:r>
          </a:p>
          <a:p>
            <a:endParaRPr lang="sv-SE" sz="1200" dirty="0">
              <a:effectLst/>
              <a:ea typeface="Calibri" panose="020F0502020204030204" pitchFamily="34" charset="0"/>
              <a:cs typeface="Aptos" panose="020B0004020202020204" pitchFamily="34" charset="0"/>
            </a:endParaRPr>
          </a:p>
          <a:p>
            <a:r>
              <a:rPr lang="sv-SE" sz="1200" dirty="0">
                <a:effectLst/>
                <a:ea typeface="Calibri" panose="020F0502020204030204" pitchFamily="34" charset="0"/>
                <a:cs typeface="Aptos" panose="020B0004020202020204" pitchFamily="34" charset="0"/>
              </a:rPr>
              <a:t>Flertalet kappseglingar har genomförts av våra duktiga seglare både i RS Tera och I </a:t>
            </a:r>
            <a:r>
              <a:rPr lang="sv-SE" sz="1200" dirty="0" err="1">
                <a:effectLst/>
                <a:ea typeface="Calibri" panose="020F0502020204030204" pitchFamily="34" charset="0"/>
                <a:cs typeface="Aptos" panose="020B0004020202020204" pitchFamily="34" charset="0"/>
              </a:rPr>
              <a:t>Ilca</a:t>
            </a:r>
            <a:r>
              <a:rPr lang="sv-SE" sz="1200" dirty="0">
                <a:effectLst/>
                <a:ea typeface="Calibri" panose="020F0502020204030204" pitchFamily="34" charset="0"/>
                <a:cs typeface="Aptos" panose="020B0004020202020204" pitchFamily="34" charset="0"/>
              </a:rPr>
              <a:t> 4. GP-serien i </a:t>
            </a:r>
            <a:r>
              <a:rPr lang="sv-SE" sz="1200" dirty="0" err="1">
                <a:effectLst/>
                <a:ea typeface="Calibri" panose="020F0502020204030204" pitchFamily="34" charset="0"/>
                <a:cs typeface="Aptos" panose="020B0004020202020204" pitchFamily="34" charset="0"/>
              </a:rPr>
              <a:t>Sportklassen</a:t>
            </a:r>
            <a:r>
              <a:rPr lang="sv-SE" sz="1200" dirty="0">
                <a:effectLst/>
                <a:ea typeface="Calibri" panose="020F0502020204030204" pitchFamily="34" charset="0"/>
                <a:cs typeface="Aptos" panose="020B0004020202020204" pitchFamily="34" charset="0"/>
              </a:rPr>
              <a:t> vanns av Linnea Palm GSS som med stabila seglingar följde PRO-seglarna högt upp i fältet. SM-titeln i RS Tera Sport bärgades av Hanna Wennberg GSS som därmed fick delta i anrika Seglingens Mästare med sitt lag i Marstrand, ett sant äventyr med många matchrace i J70. För övrigt deltog inte mindre än 11 </a:t>
            </a:r>
            <a:r>
              <a:rPr lang="sv-SE" sz="1200" dirty="0" err="1">
                <a:effectLst/>
                <a:ea typeface="Calibri" panose="020F0502020204030204" pitchFamily="34" charset="0"/>
                <a:cs typeface="Aptos" panose="020B0004020202020204" pitchFamily="34" charset="0"/>
              </a:rPr>
              <a:t>GSS-seglare</a:t>
            </a:r>
            <a:r>
              <a:rPr lang="sv-SE" sz="1200" dirty="0">
                <a:effectLst/>
                <a:ea typeface="Calibri" panose="020F0502020204030204" pitchFamily="34" charset="0"/>
                <a:cs typeface="Aptos" panose="020B0004020202020204" pitchFamily="34" charset="0"/>
              </a:rPr>
              <a:t> i årets SM RS Tera/Aero. William Wijk debuterade med sin </a:t>
            </a:r>
            <a:r>
              <a:rPr lang="sv-SE" sz="1200" dirty="0" err="1">
                <a:effectLst/>
                <a:ea typeface="Calibri" panose="020F0502020204030204" pitchFamily="34" charset="0"/>
                <a:cs typeface="Aptos" panose="020B0004020202020204" pitchFamily="34" charset="0"/>
              </a:rPr>
              <a:t>Ilca</a:t>
            </a:r>
            <a:r>
              <a:rPr lang="sv-SE" sz="1200" dirty="0">
                <a:effectLst/>
                <a:ea typeface="Calibri" panose="020F0502020204030204" pitchFamily="34" charset="0"/>
                <a:cs typeface="Aptos" panose="020B0004020202020204" pitchFamily="34" charset="0"/>
              </a:rPr>
              <a:t> 4 på JSM och även Nora Palm och Hanna Wennberg har tagit klivet in i </a:t>
            </a:r>
            <a:r>
              <a:rPr lang="sv-SE" sz="1200" dirty="0" err="1">
                <a:effectLst/>
                <a:ea typeface="Calibri" panose="020F0502020204030204" pitchFamily="34" charset="0"/>
                <a:cs typeface="Aptos" panose="020B0004020202020204" pitchFamily="34" charset="0"/>
              </a:rPr>
              <a:t>Ilcan</a:t>
            </a:r>
            <a:r>
              <a:rPr lang="sv-SE" sz="1200" dirty="0">
                <a:effectLst/>
                <a:ea typeface="Calibri" panose="020F0502020204030204" pitchFamily="34" charset="0"/>
                <a:cs typeface="Aptos" panose="020B0004020202020204" pitchFamily="34" charset="0"/>
              </a:rPr>
              <a:t>. Vi har också representerat klubben och Sverige på den internationella arenan i flera klasser; RS Tera/Aero på öppna VM i Italien och F18 på öppna VM i Tyskland. Många timmar av glädje har vi både bakom och framför oss ute på Husse med våra fantastiska ungdomar som tar stora kliv framåt i sin utveckling. Vi hoppas och tror på fortsatt gott samarbete och seglingar med våra</a:t>
            </a:r>
          </a:p>
          <a:p>
            <a:r>
              <a:rPr lang="sv-SE" sz="1200" dirty="0">
                <a:effectLst/>
                <a:ea typeface="Calibri" panose="020F0502020204030204" pitchFamily="34" charset="0"/>
                <a:cs typeface="Aptos" panose="020B0004020202020204" pitchFamily="34" charset="0"/>
              </a:rPr>
              <a:t>egna seniorer i CB66 och RS </a:t>
            </a:r>
            <a:r>
              <a:rPr lang="sv-SE" sz="1200" dirty="0" err="1">
                <a:effectLst/>
                <a:ea typeface="Calibri" panose="020F0502020204030204" pitchFamily="34" charset="0"/>
                <a:cs typeface="Aptos" panose="020B0004020202020204" pitchFamily="34" charset="0"/>
              </a:rPr>
              <a:t>Feva</a:t>
            </a:r>
            <a:r>
              <a:rPr lang="sv-SE" sz="1200" dirty="0">
                <a:effectLst/>
                <a:ea typeface="Calibri" panose="020F0502020204030204" pitchFamily="34" charset="0"/>
                <a:cs typeface="Aptos" panose="020B0004020202020204" pitchFamily="34" charset="0"/>
              </a:rPr>
              <a:t> gänget i Uppsala.</a:t>
            </a:r>
          </a:p>
          <a:p>
            <a:endParaRPr lang="sv-SE" sz="1200" dirty="0">
              <a:effectLst/>
              <a:ea typeface="Calibri" panose="020F0502020204030204" pitchFamily="34" charset="0"/>
              <a:cs typeface="Aptos" panose="020B0004020202020204" pitchFamily="34" charset="0"/>
            </a:endParaRPr>
          </a:p>
          <a:p>
            <a:r>
              <a:rPr lang="sv-SE" sz="1200" dirty="0">
                <a:effectLst/>
                <a:ea typeface="Calibri" panose="020F0502020204030204" pitchFamily="34" charset="0"/>
                <a:cs typeface="Aptos" panose="020B0004020202020204" pitchFamily="34" charset="0"/>
              </a:rPr>
              <a:t>Efter fina individuella prestationer och ihärdig strävan som god förebild utsågs Hanna Wennberg till årets junior och</a:t>
            </a:r>
          </a:p>
          <a:p>
            <a:r>
              <a:rPr lang="sv-SE" sz="1200" dirty="0">
                <a:effectLst/>
                <a:ea typeface="Calibri" panose="020F0502020204030204" pitchFamily="34" charset="0"/>
                <a:cs typeface="Aptos" panose="020B0004020202020204" pitchFamily="34" charset="0"/>
              </a:rPr>
              <a:t>William Wijk till årets Rookie. Vinnare i utlottningen av Sven Engwalls stipendium blev Elsa Åberg.</a:t>
            </a:r>
          </a:p>
          <a:p>
            <a:r>
              <a:rPr lang="sv-SE" sz="1200" dirty="0">
                <a:effectLst/>
                <a:ea typeface="Calibri" panose="020F0502020204030204" pitchFamily="34" charset="0"/>
                <a:cs typeface="Aptos" panose="020B0004020202020204" pitchFamily="34" charset="0"/>
              </a:rPr>
              <a:t>Under vintern smider vi nu planer för kommande säsong som vi så längtar efter - </a:t>
            </a:r>
          </a:p>
          <a:p>
            <a:r>
              <a:rPr lang="sv-SE" sz="1200" dirty="0">
                <a:effectLst/>
                <a:ea typeface="Calibri" panose="020F0502020204030204" pitchFamily="34" charset="0"/>
                <a:cs typeface="Aptos" panose="020B0004020202020204" pitchFamily="34" charset="0"/>
              </a:rPr>
              <a:t>Vi ses där ute!</a:t>
            </a:r>
          </a:p>
          <a:p>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sv-SE" dirty="0">
                <a:solidFill>
                  <a:schemeClr val="tx2">
                    <a:lumMod val="75000"/>
                  </a:schemeClr>
                </a:solidFill>
                <a:latin typeface="Rage Italic" pitchFamily="66" charset="0"/>
              </a:rPr>
              <a:t>Maria Palm</a:t>
            </a:r>
          </a:p>
          <a:p>
            <a:r>
              <a:rPr lang="sv-SE" sz="1200" dirty="0"/>
              <a:t>Junioransvarig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alpha val="24000"/>
              </a:schemeClr>
            </a:gs>
            <a:gs pos="74000">
              <a:schemeClr val="accent1">
                <a:lumMod val="20000"/>
                <a:lumOff val="8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solidFill>
                  <a:schemeClr val="bg1">
                    <a:lumMod val="65000"/>
                  </a:schemeClr>
                </a:solidFill>
              </a:rPr>
              <a:t>Verksamhetsberättelse</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179512" y="836712"/>
            <a:ext cx="8784976" cy="5940088"/>
          </a:xfrm>
          <a:prstGeom prst="rect">
            <a:avLst/>
          </a:prstGeom>
          <a:noFill/>
        </p:spPr>
        <p:txBody>
          <a:bodyPr wrap="square" rtlCol="0">
            <a:spAutoFit/>
          </a:bodyPr>
          <a:lstStyle/>
          <a:p>
            <a:r>
              <a:rPr lang="sv-SE" sz="1200" b="1" dirty="0"/>
              <a:t>SLUTORD</a:t>
            </a:r>
            <a:endParaRPr lang="sv-SE" sz="1200" dirty="0"/>
          </a:p>
          <a:p>
            <a:pPr algn="just">
              <a:tabLst>
                <a:tab pos="5941060" algn="l"/>
              </a:tabLst>
            </a:pPr>
            <a:r>
              <a:rPr lang="sv-SE" sz="1200" dirty="0">
                <a:effectLst/>
                <a:ea typeface="Times New Roman" panose="02020603050405020304" pitchFamily="18" charset="0"/>
                <a:cs typeface="Times New Roman" panose="02020603050405020304" pitchFamily="18" charset="0"/>
              </a:rPr>
              <a:t>Styrelsen för Gefle Segel Sällskap vill tacka funktionärer och seglare för ett fint år. Tack också till alla våra sponsorer och alla medlemmar som vid många tillfällen hjälpt till att hålla vårt kära Husse i gott skick. Utan hjälp från medlemmar utanför styrelsen kan sällskapet inte fungera som en i alla avseende ideell förening, vilken den hittills gjort.</a:t>
            </a:r>
          </a:p>
          <a:p>
            <a:pPr algn="just">
              <a:tabLst>
                <a:tab pos="5941060" algn="l"/>
              </a:tabLst>
            </a:pPr>
            <a:r>
              <a:rPr lang="sv-SE" sz="1200" b="1" dirty="0">
                <a:effectLst/>
                <a:latin typeface="Calibri" panose="020F0502020204030204" pitchFamily="34" charset="0"/>
                <a:ea typeface="Times New Roman" panose="02020603050405020304" pitchFamily="18" charset="0"/>
                <a:cs typeface="Calibri" panose="020F0502020204030204" pitchFamily="34" charset="0"/>
              </a:rPr>
              <a:t>TACK!</a:t>
            </a:r>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200" dirty="0"/>
          </a:p>
          <a:p>
            <a:endParaRPr lang="en-US" sz="1200" dirty="0"/>
          </a:p>
          <a:p>
            <a:r>
              <a:rPr lang="sv-SE" sz="1200" b="1" cap="all" dirty="0"/>
              <a:t>GÄVLE DEN 22 FEBRUARI 2024</a:t>
            </a:r>
          </a:p>
          <a:p>
            <a:endParaRPr lang="sv-SE" sz="1200" b="1" cap="all" dirty="0"/>
          </a:p>
          <a:p>
            <a:r>
              <a:rPr lang="sv-SE" sz="1200" b="1" cap="all" dirty="0"/>
              <a:t>Styrelsen </a:t>
            </a:r>
            <a:endParaRPr lang="sv-SE" sz="1200" dirty="0"/>
          </a:p>
          <a:p>
            <a:r>
              <a:rPr lang="sv-SE" sz="1200" dirty="0"/>
              <a:t> </a:t>
            </a:r>
          </a:p>
          <a:p>
            <a:pPr marR="322580" algn="just" defTabSz="1022350">
              <a:tabLst>
                <a:tab pos="2689225" algn="l"/>
                <a:tab pos="4749800" algn="l"/>
                <a:tab pos="5646738" algn="l"/>
              </a:tabLst>
            </a:pPr>
            <a:r>
              <a:rPr lang="sv-SE" sz="1200" b="1" dirty="0">
                <a:effectLst/>
                <a:latin typeface="Calibri" panose="020F0502020204030204" pitchFamily="34" charset="0"/>
                <a:ea typeface="Times New Roman" panose="02020603050405020304" pitchFamily="18" charset="0"/>
                <a:cs typeface="Calibri" panose="020F0502020204030204" pitchFamily="34" charset="0"/>
              </a:rPr>
              <a:t>Carl-Magnus Sångeclint	Fredrik Lård		Bo </a:t>
            </a:r>
            <a:r>
              <a:rPr lang="sv-SE" sz="1200" b="1" dirty="0" err="1">
                <a:effectLst/>
                <a:latin typeface="Calibri" panose="020F0502020204030204" pitchFamily="34" charset="0"/>
                <a:ea typeface="Times New Roman" panose="02020603050405020304" pitchFamily="18" charset="0"/>
                <a:cs typeface="Calibri" panose="020F0502020204030204" pitchFamily="34" charset="0"/>
              </a:rPr>
              <a:t>Narving</a:t>
            </a:r>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R="322580" algn="just" defTabSz="1022350">
              <a:tabLst>
                <a:tab pos="2689225" algn="l"/>
                <a:tab pos="4749800" algn="l"/>
                <a:tab pos="5646738" algn="l"/>
              </a:tabLst>
            </a:pPr>
            <a:r>
              <a:rPr lang="sv-SE" sz="1400" dirty="0">
                <a:solidFill>
                  <a:schemeClr val="tx2">
                    <a:lumMod val="75000"/>
                  </a:schemeClr>
                </a:solidFill>
                <a:effectLst/>
                <a:latin typeface="Lucida Handwriting" panose="03010101010101010101" pitchFamily="66" charset="0"/>
                <a:ea typeface="Times New Roman" panose="02020603050405020304" pitchFamily="18" charset="0"/>
                <a:cs typeface="Calibri" panose="020F0502020204030204" pitchFamily="34" charset="0"/>
              </a:rPr>
              <a:t>Carl-Magnus Sångeclint	Fredrik Lård		Bo </a:t>
            </a:r>
            <a:r>
              <a:rPr lang="sv-SE" sz="1400" dirty="0" err="1">
                <a:solidFill>
                  <a:schemeClr val="tx2">
                    <a:lumMod val="75000"/>
                  </a:schemeClr>
                </a:solidFill>
                <a:effectLst/>
                <a:latin typeface="Lucida Handwriting" panose="03010101010101010101" pitchFamily="66" charset="0"/>
                <a:ea typeface="Times New Roman" panose="02020603050405020304" pitchFamily="18" charset="0"/>
                <a:cs typeface="Calibri" panose="020F0502020204030204" pitchFamily="34" charset="0"/>
              </a:rPr>
              <a:t>Narving</a:t>
            </a:r>
            <a:r>
              <a:rPr lang="sv-SE" sz="1400" dirty="0">
                <a:solidFill>
                  <a:schemeClr val="tx2">
                    <a:lumMod val="75000"/>
                  </a:schemeClr>
                </a:solidFill>
                <a:effectLst/>
                <a:latin typeface="Lucida Handwriting" panose="03010101010101010101" pitchFamily="66" charset="0"/>
                <a:ea typeface="Times New Roman" panose="02020603050405020304" pitchFamily="18" charset="0"/>
                <a:cs typeface="Calibri" panose="020F0502020204030204" pitchFamily="34" charset="0"/>
              </a:rPr>
              <a:t>                                                         </a:t>
            </a:r>
            <a:endParaRPr lang="sv-SE" sz="1400" dirty="0">
              <a:solidFill>
                <a:schemeClr val="tx2">
                  <a:lumMod val="75000"/>
                </a:schemeClr>
              </a:solidFill>
              <a:effectLst/>
              <a:latin typeface="Lucida Handwriting" panose="03010101010101010101" pitchFamily="66" charset="0"/>
              <a:ea typeface="Times New Roman" panose="02020603050405020304" pitchFamily="18" charset="0"/>
              <a:cs typeface="Times New Roman" panose="02020603050405020304" pitchFamily="18" charset="0"/>
            </a:endParaRPr>
          </a:p>
          <a:p>
            <a:pPr marR="322580" algn="just" defTabSz="1022350">
              <a:tabLst>
                <a:tab pos="2689225" algn="l"/>
                <a:tab pos="4749800" algn="l"/>
                <a:tab pos="5646738" algn="l"/>
              </a:tabLst>
            </a:pPr>
            <a:r>
              <a:rPr lang="sv-SE" sz="1200" dirty="0">
                <a:effectLst/>
                <a:latin typeface="Calibri" panose="020F0502020204030204" pitchFamily="34" charset="0"/>
                <a:ea typeface="Times New Roman" panose="02020603050405020304" pitchFamily="18" charset="0"/>
                <a:cs typeface="Calibri" panose="020F0502020204030204" pitchFamily="34" charset="0"/>
              </a:rPr>
              <a:t>Ordförande	Sekreterare		Kassör/</a:t>
            </a:r>
            <a:r>
              <a:rPr lang="sv-SE" sz="1200" dirty="0" err="1">
                <a:effectLst/>
                <a:latin typeface="Calibri" panose="020F0502020204030204" pitchFamily="34" charset="0"/>
                <a:ea typeface="Times New Roman" panose="02020603050405020304" pitchFamily="18" charset="0"/>
                <a:cs typeface="Calibri" panose="020F0502020204030204" pitchFamily="34" charset="0"/>
              </a:rPr>
              <a:t>v.ordf</a:t>
            </a:r>
            <a:r>
              <a:rPr lang="sv-SE" sz="1200" dirty="0">
                <a:effectLst/>
                <a:latin typeface="Calibri" panose="020F0502020204030204" pitchFamily="34" charset="0"/>
                <a:ea typeface="Times New Roman" panose="02020603050405020304" pitchFamily="18" charset="0"/>
                <a:cs typeface="Calibri" panose="020F0502020204030204" pitchFamily="34" charset="0"/>
              </a:rPr>
              <a:t>.</a:t>
            </a:r>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R="322580" algn="just" defTabSz="1022350">
              <a:tabLst>
                <a:tab pos="2689225" algn="l"/>
                <a:tab pos="4749800" algn="l"/>
                <a:tab pos="5646738" algn="l"/>
              </a:tabLst>
            </a:pPr>
            <a:r>
              <a:rPr lang="sv-SE" sz="1200" dirty="0">
                <a:effectLst/>
                <a:latin typeface="Calibri" panose="020F0502020204030204" pitchFamily="34" charset="0"/>
                <a:ea typeface="Times New Roman" panose="02020603050405020304" pitchFamily="18" charset="0"/>
                <a:cs typeface="Calibri" panose="020F0502020204030204" pitchFamily="34" charset="0"/>
              </a:rPr>
              <a:t> </a:t>
            </a:r>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R="322580" algn="just" defTabSz="1022350">
              <a:tabLst>
                <a:tab pos="2689225" algn="l"/>
                <a:tab pos="4749800" algn="l"/>
                <a:tab pos="5646738" algn="l"/>
              </a:tabLst>
            </a:pPr>
            <a:r>
              <a:rPr lang="sv-SE" sz="1200" dirty="0">
                <a:effectLst/>
                <a:latin typeface="Calibri" panose="020F0502020204030204" pitchFamily="34" charset="0"/>
                <a:ea typeface="Times New Roman" panose="02020603050405020304" pitchFamily="18" charset="0"/>
                <a:cs typeface="Calibri" panose="020F0502020204030204" pitchFamily="34" charset="0"/>
              </a:rPr>
              <a:t> </a:t>
            </a:r>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R="322580" algn="just" defTabSz="1022350">
              <a:tabLst>
                <a:tab pos="2689225" algn="l"/>
                <a:tab pos="4749800" algn="l"/>
                <a:tab pos="5646738" algn="l"/>
              </a:tabLst>
            </a:pPr>
            <a:r>
              <a:rPr lang="sv-SE" sz="1200" b="1" dirty="0">
                <a:effectLst/>
                <a:latin typeface="Calibri" panose="020F0502020204030204" pitchFamily="34" charset="0"/>
                <a:ea typeface="Times New Roman" panose="02020603050405020304" pitchFamily="18" charset="0"/>
                <a:cs typeface="Calibri" panose="020F0502020204030204" pitchFamily="34" charset="0"/>
              </a:rPr>
              <a:t>-	Linda S. Gunnarson		</a:t>
            </a:r>
            <a:r>
              <a:rPr lang="sv-SE" sz="1200" b="1" dirty="0">
                <a:latin typeface="Calibri" panose="020F0502020204030204" pitchFamily="34" charset="0"/>
                <a:ea typeface="Times New Roman" panose="02020603050405020304" pitchFamily="18" charset="0"/>
                <a:cs typeface="Calibri" panose="020F0502020204030204" pitchFamily="34" charset="0"/>
              </a:rPr>
              <a:t>-</a:t>
            </a:r>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R="322580" algn="just" defTabSz="1022350">
              <a:tabLst>
                <a:tab pos="2689225" algn="l"/>
                <a:tab pos="4749800" algn="l"/>
                <a:tab pos="5646738" algn="l"/>
              </a:tabLst>
            </a:pPr>
            <a:r>
              <a:rPr lang="sv-SE" sz="1400" dirty="0">
                <a:solidFill>
                  <a:schemeClr val="tx2">
                    <a:lumMod val="75000"/>
                  </a:schemeClr>
                </a:solidFill>
                <a:effectLst/>
                <a:latin typeface="Lucida Handwriting" panose="03010101010101010101" pitchFamily="66" charset="0"/>
                <a:ea typeface="Times New Roman" panose="02020603050405020304" pitchFamily="18" charset="0"/>
                <a:cs typeface="Browallia New" panose="020B0502040204020203" pitchFamily="34" charset="-34"/>
              </a:rPr>
              <a:t> 	Linda S. Gunnarson 	</a:t>
            </a:r>
          </a:p>
          <a:p>
            <a:pPr marR="322580" algn="just" defTabSz="1022350">
              <a:tabLst>
                <a:tab pos="2689225" algn="l"/>
                <a:tab pos="4749800" algn="l"/>
                <a:tab pos="5646738" algn="l"/>
              </a:tabLst>
            </a:pPr>
            <a:r>
              <a:rPr lang="sv-SE" sz="1200" dirty="0">
                <a:effectLst/>
                <a:latin typeface="Calibri" panose="020F0502020204030204" pitchFamily="34" charset="0"/>
                <a:ea typeface="Times New Roman" panose="02020603050405020304" pitchFamily="18" charset="0"/>
                <a:cs typeface="Calibri" panose="020F0502020204030204" pitchFamily="34" charset="0"/>
              </a:rPr>
              <a:t>Seglingsansvarig	Klubbmästare/Info </a:t>
            </a:r>
            <a:r>
              <a:rPr lang="sv-SE" sz="1200" dirty="0" err="1">
                <a:effectLst/>
                <a:latin typeface="Calibri" panose="020F0502020204030204" pitchFamily="34" charset="0"/>
                <a:ea typeface="Times New Roman" panose="02020603050405020304" pitchFamily="18" charset="0"/>
                <a:cs typeface="Calibri" panose="020F0502020204030204" pitchFamily="34" charset="0"/>
              </a:rPr>
              <a:t>ansv</a:t>
            </a:r>
            <a:r>
              <a:rPr lang="sv-SE" sz="1200" dirty="0">
                <a:effectLst/>
                <a:latin typeface="Calibri" panose="020F0502020204030204" pitchFamily="34" charset="0"/>
                <a:ea typeface="Times New Roman" panose="02020603050405020304" pitchFamily="18" charset="0"/>
                <a:cs typeface="Calibri" panose="020F0502020204030204" pitchFamily="34" charset="0"/>
              </a:rPr>
              <a:t>.      		Anläggningsansvarig</a:t>
            </a:r>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R="322580" algn="just" defTabSz="1022350">
              <a:tabLst>
                <a:tab pos="2689225" algn="l"/>
                <a:tab pos="4749800" algn="l"/>
                <a:tab pos="5646738" algn="l"/>
              </a:tabLst>
            </a:pPr>
            <a:r>
              <a:rPr lang="sv-SE" sz="1200" dirty="0">
                <a:effectLst/>
                <a:latin typeface="Calibri" panose="020F0502020204030204" pitchFamily="34" charset="0"/>
                <a:ea typeface="Times New Roman" panose="02020603050405020304" pitchFamily="18" charset="0"/>
                <a:cs typeface="Calibri" panose="020F0502020204030204" pitchFamily="34" charset="0"/>
              </a:rPr>
              <a:t>  </a:t>
            </a:r>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R="322580" algn="just" defTabSz="1022350">
              <a:tabLst>
                <a:tab pos="2689225" algn="l"/>
                <a:tab pos="4749800" algn="l"/>
                <a:tab pos="5646738" algn="l"/>
              </a:tabLst>
            </a:pPr>
            <a:r>
              <a:rPr lang="sv-SE"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R="322580" algn="just" defTabSz="1022350">
              <a:tabLst>
                <a:tab pos="2689225" algn="l"/>
                <a:tab pos="4749800" algn="l"/>
                <a:tab pos="5646738" algn="l"/>
              </a:tabLst>
            </a:pPr>
            <a:r>
              <a:rPr lang="sv-SE" sz="1200" b="1" dirty="0">
                <a:effectLst/>
                <a:latin typeface="Calibri" panose="020F0502020204030204" pitchFamily="34" charset="0"/>
                <a:ea typeface="Times New Roman" panose="02020603050405020304" pitchFamily="18" charset="0"/>
                <a:cs typeface="Calibri" panose="020F0502020204030204" pitchFamily="34" charset="0"/>
              </a:rPr>
              <a:t>Maria Palm	Mats Bernäng		Maud Landström</a:t>
            </a:r>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R="322580" algn="just" defTabSz="1022350">
              <a:tabLst>
                <a:tab pos="2689225" algn="l"/>
                <a:tab pos="4749800" algn="l"/>
                <a:tab pos="5646738" algn="l"/>
              </a:tabLst>
            </a:pPr>
            <a:r>
              <a:rPr lang="sv-SE" sz="1400" dirty="0">
                <a:solidFill>
                  <a:schemeClr val="tx2">
                    <a:lumMod val="75000"/>
                  </a:schemeClr>
                </a:solidFill>
                <a:effectLst/>
                <a:latin typeface="Lucida Handwriting" panose="03010101010101010101" pitchFamily="66" charset="0"/>
                <a:ea typeface="Times New Roman" panose="02020603050405020304" pitchFamily="18" charset="0"/>
                <a:cs typeface="Calibri" panose="020F0502020204030204" pitchFamily="34" charset="0"/>
              </a:rPr>
              <a:t>Maria Palm	Mats Bernäng		Maud Landström</a:t>
            </a:r>
            <a:endParaRPr lang="sv-SE" sz="1400" dirty="0">
              <a:solidFill>
                <a:schemeClr val="tx2">
                  <a:lumMod val="75000"/>
                </a:schemeClr>
              </a:solidFill>
              <a:effectLst/>
              <a:latin typeface="Lucida Handwriting" panose="03010101010101010101" pitchFamily="66" charset="0"/>
              <a:ea typeface="Times New Roman" panose="02020603050405020304" pitchFamily="18" charset="0"/>
              <a:cs typeface="Times New Roman" panose="02020603050405020304" pitchFamily="18" charset="0"/>
            </a:endParaRPr>
          </a:p>
          <a:p>
            <a:pPr defTabSz="1022350">
              <a:tabLst>
                <a:tab pos="2689225" algn="l"/>
                <a:tab pos="4749800" algn="l"/>
                <a:tab pos="5646738" algn="l"/>
              </a:tabLst>
            </a:pPr>
            <a:r>
              <a:rPr lang="sv-SE" sz="1200" dirty="0">
                <a:effectLst/>
                <a:latin typeface="Calibri" panose="020F0502020204030204" pitchFamily="34" charset="0"/>
                <a:ea typeface="Times New Roman" panose="02020603050405020304" pitchFamily="18" charset="0"/>
              </a:rPr>
              <a:t>Junioransvarig	Ledamot		</a:t>
            </a:r>
            <a:r>
              <a:rPr lang="sv-SE" sz="1200" dirty="0" err="1">
                <a:effectLst/>
                <a:latin typeface="Calibri" panose="020F0502020204030204" pitchFamily="34" charset="0"/>
                <a:ea typeface="Times New Roman" panose="02020603050405020304" pitchFamily="18" charset="0"/>
              </a:rPr>
              <a:t>Klubbmästeriet</a:t>
            </a:r>
            <a:endParaRPr lang="sv-SE" sz="1200" dirty="0">
              <a:effectLst/>
              <a:latin typeface="Calibri" panose="020F0502020204030204" pitchFamily="34" charset="0"/>
              <a:ea typeface="Times New Roman" panose="02020603050405020304" pitchFamily="18" charset="0"/>
            </a:endParaRPr>
          </a:p>
          <a:p>
            <a:pPr defTabSz="1022350">
              <a:tabLst>
                <a:tab pos="2689225" algn="l"/>
                <a:tab pos="4749800" algn="l"/>
                <a:tab pos="5646738" algn="l"/>
              </a:tabLst>
            </a:pPr>
            <a:endParaRPr lang="sv-SE" sz="1200" dirty="0">
              <a:latin typeface="Calibri" panose="020F0502020204030204" pitchFamily="34" charset="0"/>
            </a:endParaRPr>
          </a:p>
          <a:p>
            <a:pPr defTabSz="1022350">
              <a:tabLst>
                <a:tab pos="2689225" algn="l"/>
                <a:tab pos="4749800" algn="l"/>
                <a:tab pos="5646738" algn="l"/>
              </a:tabLst>
            </a:pPr>
            <a:endParaRPr lang="sv-SE" sz="1200" dirty="0">
              <a:latin typeface="Calibri" panose="020F0502020204030204" pitchFamily="34" charset="0"/>
            </a:endParaRPr>
          </a:p>
          <a:p>
            <a:pPr marR="322580" algn="just" defTabSz="1022350">
              <a:tabLst>
                <a:tab pos="2689225" algn="l"/>
                <a:tab pos="4749800" algn="l"/>
                <a:tab pos="5646738" algn="l"/>
              </a:tabLst>
            </a:pPr>
            <a:r>
              <a:rPr lang="sv-SE" sz="1200" b="1" dirty="0">
                <a:effectLst/>
                <a:latin typeface="Calibri" panose="020F0502020204030204" pitchFamily="34" charset="0"/>
                <a:ea typeface="Times New Roman" panose="02020603050405020304" pitchFamily="18" charset="0"/>
                <a:cs typeface="Calibri" panose="020F0502020204030204" pitchFamily="34" charset="0"/>
              </a:rPr>
              <a:t>Maths Mårtensson		</a:t>
            </a:r>
            <a:endParaRPr lang="sv-SE"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R="322580" algn="just" defTabSz="1022350">
              <a:tabLst>
                <a:tab pos="2689225" algn="l"/>
                <a:tab pos="4749800" algn="l"/>
                <a:tab pos="5646738" algn="l"/>
              </a:tabLst>
            </a:pPr>
            <a:r>
              <a:rPr lang="sv-SE" sz="1400" dirty="0">
                <a:solidFill>
                  <a:schemeClr val="tx2">
                    <a:lumMod val="75000"/>
                  </a:schemeClr>
                </a:solidFill>
                <a:effectLst/>
                <a:latin typeface="Lucida Handwriting" panose="03010101010101010101" pitchFamily="66" charset="0"/>
                <a:ea typeface="Times New Roman" panose="02020603050405020304" pitchFamily="18" charset="0"/>
                <a:cs typeface="Calibri" panose="020F0502020204030204" pitchFamily="34" charset="0"/>
              </a:rPr>
              <a:t>Ma</a:t>
            </a:r>
            <a:r>
              <a:rPr lang="sv-SE" sz="1400" dirty="0">
                <a:solidFill>
                  <a:schemeClr val="tx2">
                    <a:lumMod val="75000"/>
                  </a:schemeClr>
                </a:solidFill>
                <a:latin typeface="Lucida Handwriting" panose="03010101010101010101" pitchFamily="66" charset="0"/>
                <a:ea typeface="Times New Roman" panose="02020603050405020304" pitchFamily="18" charset="0"/>
                <a:cs typeface="Calibri" panose="020F0502020204030204" pitchFamily="34" charset="0"/>
              </a:rPr>
              <a:t>ths Mårtensson</a:t>
            </a:r>
            <a:endParaRPr lang="sv-SE" sz="1400" dirty="0">
              <a:solidFill>
                <a:schemeClr val="tx2">
                  <a:lumMod val="75000"/>
                </a:schemeClr>
              </a:solidFill>
              <a:effectLst/>
              <a:latin typeface="Lucida Handwriting" panose="03010101010101010101" pitchFamily="66" charset="0"/>
              <a:ea typeface="Times New Roman" panose="02020603050405020304" pitchFamily="18" charset="0"/>
              <a:cs typeface="Times New Roman" panose="02020603050405020304" pitchFamily="18" charset="0"/>
            </a:endParaRPr>
          </a:p>
          <a:p>
            <a:pPr defTabSz="1022350">
              <a:tabLst>
                <a:tab pos="2689225" algn="l"/>
                <a:tab pos="4749800" algn="l"/>
                <a:tab pos="5646738" algn="l"/>
              </a:tabLst>
            </a:pPr>
            <a:r>
              <a:rPr lang="sv-SE" sz="1200" dirty="0">
                <a:effectLst/>
                <a:latin typeface="Calibri" panose="020F0502020204030204" pitchFamily="34" charset="0"/>
                <a:ea typeface="Times New Roman" panose="02020603050405020304" pitchFamily="18" charset="0"/>
              </a:rPr>
              <a:t>Båtbestånd</a:t>
            </a:r>
          </a:p>
          <a:p>
            <a:pPr defTabSz="1022350">
              <a:tabLst>
                <a:tab pos="2689225" algn="l"/>
                <a:tab pos="4749800" algn="l"/>
                <a:tab pos="5646738" algn="l"/>
              </a:tabLst>
            </a:pPr>
            <a:r>
              <a:rPr lang="sv-SE" sz="1200" dirty="0">
                <a:effectLst/>
                <a:latin typeface="Calibri" panose="020F0502020204030204" pitchFamily="34" charset="0"/>
                <a:ea typeface="Times New Roman" panose="02020603050405020304" pitchFamily="18" charset="0"/>
              </a:rPr>
              <a:t>Suppleant</a:t>
            </a:r>
            <a:endParaRPr lang="sv-SE" sz="12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2420888"/>
            <a:ext cx="8229600" cy="1143000"/>
          </a:xfrm>
        </p:spPr>
        <p:txBody>
          <a:bodyPr>
            <a:normAutofit/>
          </a:bodyPr>
          <a:lstStyle/>
          <a:p>
            <a:r>
              <a:rPr lang="sv-SE" sz="3200" dirty="0"/>
              <a:t>Resultat‐ och balansräkning</a:t>
            </a:r>
          </a:p>
        </p:txBody>
      </p:sp>
      <p:pic>
        <p:nvPicPr>
          <p:cNvPr id="4" name="Bildobjekt 3">
            <a:extLst>
              <a:ext uri="{FF2B5EF4-FFF2-40B4-BE49-F238E27FC236}">
                <a16:creationId xmlns:a16="http://schemas.microsoft.com/office/drawing/2014/main" id="{6FE86DA8-1A6B-4539-81D9-5443D8A99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903" y="260649"/>
            <a:ext cx="1739139" cy="1008111"/>
          </a:xfrm>
          <a:prstGeom prst="rect">
            <a:avLst/>
          </a:prstGeom>
        </p:spPr>
      </p:pic>
      <p:pic>
        <p:nvPicPr>
          <p:cNvPr id="7170" name="Picture 2" descr="Bildresultat för art seagull gif">
            <a:extLst>
              <a:ext uri="{FF2B5EF4-FFF2-40B4-BE49-F238E27FC236}">
                <a16:creationId xmlns:a16="http://schemas.microsoft.com/office/drawing/2014/main" id="{07C2B079-2711-4A6C-9DB1-C811A3ED1C4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2708920"/>
            <a:ext cx="4767139" cy="357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868907"/>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A590D5F7-CB6C-C348-EC48-2B707F69336F}"/>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0F22D54A-760F-2589-7F71-A5D0B355EBD1}"/>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14" name="Bildobjekt 13">
            <a:extLst>
              <a:ext uri="{FF2B5EF4-FFF2-40B4-BE49-F238E27FC236}">
                <a16:creationId xmlns:a16="http://schemas.microsoft.com/office/drawing/2014/main" id="{4E6E4B4D-53A5-945B-37E8-81FC692D6E0E}"/>
              </a:ext>
            </a:extLst>
          </p:cNvPr>
          <p:cNvPicPr>
            <a:picLocks noChangeAspect="1"/>
          </p:cNvPicPr>
          <p:nvPr/>
        </p:nvPicPr>
        <p:blipFill>
          <a:blip r:embed="rId5"/>
          <a:stretch>
            <a:fillRect/>
          </a:stretch>
        </p:blipFill>
        <p:spPr>
          <a:xfrm>
            <a:off x="1094890" y="1333207"/>
            <a:ext cx="6954220" cy="4191585"/>
          </a:xfrm>
          <a:prstGeom prst="rect">
            <a:avLst/>
          </a:prstGeom>
        </p:spPr>
      </p:pic>
      <p:sp>
        <p:nvSpPr>
          <p:cNvPr id="16" name="textruta 15">
            <a:extLst>
              <a:ext uri="{FF2B5EF4-FFF2-40B4-BE49-F238E27FC236}">
                <a16:creationId xmlns:a16="http://schemas.microsoft.com/office/drawing/2014/main" id="{2FABC03D-1DB7-3B71-CAF2-385B29345185}"/>
              </a:ext>
            </a:extLst>
          </p:cNvPr>
          <p:cNvSpPr txBox="1"/>
          <p:nvPr/>
        </p:nvSpPr>
        <p:spPr>
          <a:xfrm>
            <a:off x="1331640" y="5476581"/>
            <a:ext cx="269776" cy="369332"/>
          </a:xfrm>
          <a:prstGeom prst="rect">
            <a:avLst/>
          </a:prstGeom>
          <a:noFill/>
        </p:spPr>
        <p:txBody>
          <a:bodyPr wrap="square">
            <a:spAutoFit/>
          </a:bodyPr>
          <a:lstStyle/>
          <a:p>
            <a:r>
              <a:rPr lang="sv-SE" sz="1800" dirty="0">
                <a:solidFill>
                  <a:srgbClr val="000000"/>
                </a:solidFill>
              </a:rPr>
              <a:t>…</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2EBCF869-2C83-4380-87B9-C2496AA5BB9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0800" y="0"/>
            <a:ext cx="9194800" cy="6896100"/>
          </a:xfrm>
          <a:prstGeom prst="rect">
            <a:avLst/>
          </a:prstGeom>
        </p:spPr>
      </p:pic>
      <p:sp>
        <p:nvSpPr>
          <p:cNvPr id="2" name="Rubrik 1"/>
          <p:cNvSpPr>
            <a:spLocks noGrp="1"/>
          </p:cNvSpPr>
          <p:nvPr>
            <p:ph type="title"/>
          </p:nvPr>
        </p:nvSpPr>
        <p:spPr>
          <a:xfrm>
            <a:off x="457200" y="274638"/>
            <a:ext cx="8229600" cy="1143000"/>
          </a:xfrm>
        </p:spPr>
        <p:txBody>
          <a:bodyPr/>
          <a:lstStyle/>
          <a:p>
            <a:r>
              <a:rPr lang="sv-SE" dirty="0"/>
              <a:t>DAGORDNING</a:t>
            </a:r>
          </a:p>
        </p:txBody>
      </p:sp>
      <p:sp>
        <p:nvSpPr>
          <p:cNvPr id="3" name="Platshållare för innehåll 2"/>
          <p:cNvSpPr>
            <a:spLocks noGrp="1"/>
          </p:cNvSpPr>
          <p:nvPr>
            <p:ph idx="1"/>
          </p:nvPr>
        </p:nvSpPr>
        <p:spPr>
          <a:xfrm>
            <a:off x="1763688" y="1398166"/>
            <a:ext cx="6923112" cy="4983162"/>
          </a:xfrm>
        </p:spPr>
        <p:txBody>
          <a:bodyPr>
            <a:normAutofit fontScale="40000" lnSpcReduction="20000"/>
          </a:bodyPr>
          <a:lstStyle/>
          <a:p>
            <a:pPr marL="452438" indent="-452438">
              <a:buNone/>
            </a:pPr>
            <a:r>
              <a:rPr lang="sv-SE" dirty="0">
                <a:solidFill>
                  <a:schemeClr val="bg1">
                    <a:lumMod val="50000"/>
                  </a:schemeClr>
                </a:solidFill>
              </a:rPr>
              <a:t>§</a:t>
            </a:r>
            <a:r>
              <a:rPr lang="sv-SE" b="1" dirty="0">
                <a:solidFill>
                  <a:schemeClr val="bg1">
                    <a:lumMod val="50000"/>
                  </a:schemeClr>
                </a:solidFill>
              </a:rPr>
              <a:t>   1</a:t>
            </a:r>
            <a:r>
              <a:rPr lang="sv-SE" dirty="0">
                <a:solidFill>
                  <a:schemeClr val="bg1">
                    <a:lumMod val="50000"/>
                  </a:schemeClr>
                </a:solidFill>
              </a:rPr>
              <a:t>	Årsmötets öppnande.</a:t>
            </a:r>
          </a:p>
          <a:p>
            <a:pPr marL="452438" indent="-452438">
              <a:buNone/>
            </a:pPr>
            <a:r>
              <a:rPr lang="sv-SE" dirty="0"/>
              <a:t>§</a:t>
            </a:r>
            <a:r>
              <a:rPr lang="sv-SE" b="1" dirty="0"/>
              <a:t>   2</a:t>
            </a:r>
            <a:r>
              <a:rPr lang="sv-SE" dirty="0"/>
              <a:t>	Fastställande av röstlängd för mötet.</a:t>
            </a:r>
          </a:p>
          <a:p>
            <a:pPr marL="452438" indent="-452438">
              <a:buNone/>
            </a:pPr>
            <a:r>
              <a:rPr lang="sv-SE" dirty="0"/>
              <a:t>§   </a:t>
            </a:r>
            <a:r>
              <a:rPr lang="sv-SE" b="1" dirty="0"/>
              <a:t>3</a:t>
            </a:r>
            <a:r>
              <a:rPr lang="sv-SE" dirty="0"/>
              <a:t>	Val av ordförande och sekreterare för mötet.</a:t>
            </a:r>
          </a:p>
          <a:p>
            <a:pPr marL="452438" indent="-452438">
              <a:buNone/>
            </a:pPr>
            <a:r>
              <a:rPr lang="sv-SE" dirty="0"/>
              <a:t>§   </a:t>
            </a:r>
            <a:r>
              <a:rPr lang="sv-SE" b="1" dirty="0"/>
              <a:t>4</a:t>
            </a:r>
            <a:r>
              <a:rPr lang="sv-SE" dirty="0"/>
              <a:t>	Val av två justeringsmän, som vid behov även är rösträknare,  </a:t>
            </a:r>
            <a:br>
              <a:rPr lang="sv-SE" dirty="0"/>
            </a:br>
            <a:r>
              <a:rPr lang="sv-SE" dirty="0"/>
              <a:t>att tillsammans med ordföranden justera årsmötets protokoll.</a:t>
            </a:r>
          </a:p>
          <a:p>
            <a:pPr marL="452438" indent="-452438">
              <a:buNone/>
            </a:pPr>
            <a:r>
              <a:rPr lang="sv-SE" dirty="0"/>
              <a:t>§   </a:t>
            </a:r>
            <a:r>
              <a:rPr lang="sv-SE" b="1" dirty="0"/>
              <a:t>5</a:t>
            </a:r>
            <a:r>
              <a:rPr lang="sv-SE" dirty="0"/>
              <a:t>	Fråga om mötets behöriga utlysande.</a:t>
            </a:r>
          </a:p>
          <a:p>
            <a:pPr marL="452438" indent="-452438">
              <a:buNone/>
            </a:pPr>
            <a:endParaRPr lang="sv-SE" dirty="0"/>
          </a:p>
          <a:p>
            <a:pPr marL="452438" indent="-452438">
              <a:buNone/>
            </a:pPr>
            <a:r>
              <a:rPr lang="sv-SE" dirty="0">
                <a:solidFill>
                  <a:schemeClr val="bg1">
                    <a:lumMod val="50000"/>
                  </a:schemeClr>
                </a:solidFill>
              </a:rPr>
              <a:t>§   </a:t>
            </a:r>
            <a:r>
              <a:rPr lang="sv-SE" b="1" dirty="0">
                <a:solidFill>
                  <a:schemeClr val="bg1">
                    <a:lumMod val="50000"/>
                  </a:schemeClr>
                </a:solidFill>
              </a:rPr>
              <a:t>6</a:t>
            </a:r>
            <a:r>
              <a:rPr lang="sv-SE" dirty="0"/>
              <a:t>	Fastställande av föredragningslista.</a:t>
            </a:r>
          </a:p>
          <a:p>
            <a:pPr marL="452438" indent="-452438">
              <a:buNone/>
            </a:pPr>
            <a:r>
              <a:rPr lang="sv-SE" dirty="0">
                <a:solidFill>
                  <a:schemeClr val="bg1">
                    <a:lumMod val="50000"/>
                  </a:schemeClr>
                </a:solidFill>
              </a:rPr>
              <a:t>§   </a:t>
            </a:r>
            <a:r>
              <a:rPr lang="sv-SE" b="1" dirty="0">
                <a:solidFill>
                  <a:schemeClr val="bg1">
                    <a:lumMod val="50000"/>
                  </a:schemeClr>
                </a:solidFill>
              </a:rPr>
              <a:t>7</a:t>
            </a:r>
            <a:r>
              <a:rPr lang="sv-SE" dirty="0"/>
              <a:t>	Utmärkelser.</a:t>
            </a:r>
          </a:p>
          <a:p>
            <a:pPr marL="452438" indent="-452438">
              <a:buNone/>
            </a:pPr>
            <a:r>
              <a:rPr lang="sv-SE" dirty="0">
                <a:solidFill>
                  <a:schemeClr val="bg1">
                    <a:lumMod val="50000"/>
                  </a:schemeClr>
                </a:solidFill>
              </a:rPr>
              <a:t>§   </a:t>
            </a:r>
            <a:r>
              <a:rPr lang="sv-SE" b="1" dirty="0">
                <a:solidFill>
                  <a:schemeClr val="bg1">
                    <a:lumMod val="50000"/>
                  </a:schemeClr>
                </a:solidFill>
              </a:rPr>
              <a:t>8</a:t>
            </a:r>
            <a:r>
              <a:rPr lang="sv-SE" b="1" dirty="0"/>
              <a:t> </a:t>
            </a:r>
            <a:r>
              <a:rPr lang="sv-SE" dirty="0"/>
              <a:t>	Redovisning av juniorverksamheten.</a:t>
            </a:r>
          </a:p>
          <a:p>
            <a:pPr marL="452438" indent="-452438">
              <a:buNone/>
            </a:pPr>
            <a:r>
              <a:rPr lang="sv-SE" dirty="0">
                <a:solidFill>
                  <a:schemeClr val="bg1">
                    <a:lumMod val="50000"/>
                  </a:schemeClr>
                </a:solidFill>
              </a:rPr>
              <a:t>§   </a:t>
            </a:r>
            <a:r>
              <a:rPr lang="sv-SE" b="1" dirty="0">
                <a:solidFill>
                  <a:schemeClr val="bg1">
                    <a:lumMod val="50000"/>
                  </a:schemeClr>
                </a:solidFill>
              </a:rPr>
              <a:t>9</a:t>
            </a:r>
            <a:r>
              <a:rPr lang="sv-SE" dirty="0"/>
              <a:t>	Styrelsens verksamhetsberättelse samt</a:t>
            </a:r>
            <a:br>
              <a:rPr lang="sv-SE" dirty="0"/>
            </a:br>
            <a:r>
              <a:rPr lang="sv-SE" dirty="0"/>
              <a:t>resultat‐ och balansräkningen för det senaste verksamhetsåret.</a:t>
            </a:r>
          </a:p>
          <a:p>
            <a:pPr marL="452438" indent="-452438">
              <a:buNone/>
            </a:pPr>
            <a:r>
              <a:rPr lang="sv-SE" dirty="0">
                <a:solidFill>
                  <a:schemeClr val="bg1">
                    <a:lumMod val="50000"/>
                  </a:schemeClr>
                </a:solidFill>
              </a:rPr>
              <a:t>§ </a:t>
            </a:r>
            <a:r>
              <a:rPr lang="sv-SE" b="1" dirty="0">
                <a:solidFill>
                  <a:schemeClr val="bg1">
                    <a:lumMod val="50000"/>
                  </a:schemeClr>
                </a:solidFill>
              </a:rPr>
              <a:t>10 </a:t>
            </a:r>
            <a:r>
              <a:rPr lang="sv-SE" dirty="0"/>
              <a:t>	Revisorernas berättelse över styrelsens förvaltning under det senaste verksamhetsåret.</a:t>
            </a:r>
          </a:p>
          <a:p>
            <a:pPr marL="452438" indent="-452438">
              <a:buNone/>
            </a:pPr>
            <a:r>
              <a:rPr lang="sv-SE" dirty="0">
                <a:solidFill>
                  <a:schemeClr val="bg1">
                    <a:lumMod val="50000"/>
                  </a:schemeClr>
                </a:solidFill>
              </a:rPr>
              <a:t>§ </a:t>
            </a:r>
            <a:r>
              <a:rPr lang="sv-SE" b="1" dirty="0">
                <a:solidFill>
                  <a:schemeClr val="bg1">
                    <a:lumMod val="50000"/>
                  </a:schemeClr>
                </a:solidFill>
              </a:rPr>
              <a:t>11 </a:t>
            </a:r>
            <a:r>
              <a:rPr lang="sv-SE" b="1" dirty="0"/>
              <a:t>	</a:t>
            </a:r>
            <a:r>
              <a:rPr lang="sv-SE" dirty="0"/>
              <a:t>Fråga om ansvarsfrihet för styrelsen samt fastställande av balansräkningen.</a:t>
            </a:r>
          </a:p>
          <a:p>
            <a:pPr marL="452438" indent="-452438">
              <a:buNone/>
            </a:pPr>
            <a:r>
              <a:rPr lang="sv-SE" dirty="0">
                <a:solidFill>
                  <a:schemeClr val="bg1">
                    <a:lumMod val="50000"/>
                  </a:schemeClr>
                </a:solidFill>
              </a:rPr>
              <a:t>§ </a:t>
            </a:r>
            <a:r>
              <a:rPr lang="sv-SE" b="1" dirty="0">
                <a:solidFill>
                  <a:schemeClr val="bg1">
                    <a:lumMod val="50000"/>
                  </a:schemeClr>
                </a:solidFill>
              </a:rPr>
              <a:t>12 </a:t>
            </a:r>
            <a:r>
              <a:rPr lang="sv-SE" dirty="0"/>
              <a:t>	Redovisning av GSS fonder.</a:t>
            </a:r>
          </a:p>
          <a:p>
            <a:pPr marL="452438" indent="-452438">
              <a:buNone/>
            </a:pPr>
            <a:r>
              <a:rPr lang="sv-SE" dirty="0">
                <a:solidFill>
                  <a:schemeClr val="bg1">
                    <a:lumMod val="50000"/>
                  </a:schemeClr>
                </a:solidFill>
              </a:rPr>
              <a:t>§ </a:t>
            </a:r>
            <a:r>
              <a:rPr lang="sv-SE" b="1" dirty="0">
                <a:solidFill>
                  <a:schemeClr val="bg1">
                    <a:lumMod val="50000"/>
                  </a:schemeClr>
                </a:solidFill>
              </a:rPr>
              <a:t>13</a:t>
            </a:r>
            <a:r>
              <a:rPr lang="sv-SE" dirty="0"/>
              <a:t>	Godkännande av föreslagen budget för 2024.</a:t>
            </a:r>
          </a:p>
          <a:p>
            <a:pPr marL="452438" indent="-452438">
              <a:buNone/>
            </a:pPr>
            <a:r>
              <a:rPr lang="sv-SE" dirty="0">
                <a:solidFill>
                  <a:schemeClr val="bg1">
                    <a:lumMod val="50000"/>
                  </a:schemeClr>
                </a:solidFill>
              </a:rPr>
              <a:t>§ </a:t>
            </a:r>
            <a:r>
              <a:rPr lang="sv-SE" b="1" dirty="0">
                <a:solidFill>
                  <a:schemeClr val="bg1">
                    <a:lumMod val="50000"/>
                  </a:schemeClr>
                </a:solidFill>
              </a:rPr>
              <a:t>14</a:t>
            </a:r>
            <a:r>
              <a:rPr lang="sv-SE" dirty="0"/>
              <a:t>	Information om kommande medlemsavgifter. </a:t>
            </a:r>
          </a:p>
          <a:p>
            <a:pPr marL="452438" indent="-452438">
              <a:buNone/>
            </a:pPr>
            <a:r>
              <a:rPr lang="sv-SE" dirty="0">
                <a:solidFill>
                  <a:schemeClr val="bg1">
                    <a:lumMod val="50000"/>
                  </a:schemeClr>
                </a:solidFill>
              </a:rPr>
              <a:t>§ </a:t>
            </a:r>
            <a:r>
              <a:rPr lang="sv-SE" b="1" dirty="0">
                <a:solidFill>
                  <a:schemeClr val="bg1">
                    <a:lumMod val="50000"/>
                  </a:schemeClr>
                </a:solidFill>
              </a:rPr>
              <a:t>15</a:t>
            </a:r>
            <a:r>
              <a:rPr lang="sv-SE" dirty="0"/>
              <a:t>	Val av ordförande i styrelsen för en tid av ett år. </a:t>
            </a:r>
          </a:p>
          <a:p>
            <a:pPr marL="452438" indent="-452438">
              <a:buNone/>
            </a:pPr>
            <a:r>
              <a:rPr lang="sv-SE" dirty="0">
                <a:solidFill>
                  <a:schemeClr val="bg1">
                    <a:lumMod val="50000"/>
                  </a:schemeClr>
                </a:solidFill>
              </a:rPr>
              <a:t>§ </a:t>
            </a:r>
            <a:r>
              <a:rPr lang="sv-SE" b="1" dirty="0">
                <a:solidFill>
                  <a:schemeClr val="bg1">
                    <a:lumMod val="50000"/>
                  </a:schemeClr>
                </a:solidFill>
              </a:rPr>
              <a:t>16</a:t>
            </a:r>
            <a:r>
              <a:rPr lang="sv-SE" dirty="0"/>
              <a:t>	Val av styrelsens ledamöter och suppleanter i styrelsen, i enlighet § 25, för en tid av två år. </a:t>
            </a:r>
          </a:p>
          <a:p>
            <a:pPr marL="452438" indent="-452438">
              <a:buNone/>
            </a:pPr>
            <a:r>
              <a:rPr lang="sv-SE" dirty="0">
                <a:solidFill>
                  <a:schemeClr val="bg1">
                    <a:lumMod val="50000"/>
                  </a:schemeClr>
                </a:solidFill>
              </a:rPr>
              <a:t>§ </a:t>
            </a:r>
            <a:r>
              <a:rPr lang="sv-SE" b="1" dirty="0">
                <a:solidFill>
                  <a:schemeClr val="bg1">
                    <a:lumMod val="50000"/>
                  </a:schemeClr>
                </a:solidFill>
              </a:rPr>
              <a:t>17</a:t>
            </a:r>
            <a:r>
              <a:rPr lang="sv-SE" dirty="0"/>
              <a:t>	Val av två revisorer och två </a:t>
            </a:r>
            <a:r>
              <a:rPr lang="sv-SE" dirty="0" err="1"/>
              <a:t>revisorsuppleanter</a:t>
            </a:r>
            <a:r>
              <a:rPr lang="sv-SE" dirty="0"/>
              <a:t> för en tid av ett år.</a:t>
            </a:r>
          </a:p>
          <a:p>
            <a:pPr marL="452438" indent="-452438">
              <a:buNone/>
            </a:pPr>
            <a:r>
              <a:rPr lang="sv-SE" dirty="0">
                <a:solidFill>
                  <a:schemeClr val="bg1">
                    <a:lumMod val="50000"/>
                  </a:schemeClr>
                </a:solidFill>
              </a:rPr>
              <a:t>§ </a:t>
            </a:r>
            <a:r>
              <a:rPr lang="sv-SE" b="1" dirty="0">
                <a:solidFill>
                  <a:schemeClr val="bg1">
                    <a:lumMod val="50000"/>
                  </a:schemeClr>
                </a:solidFill>
              </a:rPr>
              <a:t>18</a:t>
            </a:r>
            <a:r>
              <a:rPr lang="sv-SE" dirty="0"/>
              <a:t>	Val av ledamöter i valberedningen, enligt med § 36,  för en tid av ett år.</a:t>
            </a:r>
          </a:p>
          <a:p>
            <a:pPr marL="452438" indent="-452438">
              <a:buNone/>
            </a:pPr>
            <a:r>
              <a:rPr lang="sv-SE" dirty="0">
                <a:solidFill>
                  <a:schemeClr val="bg1">
                    <a:lumMod val="50000"/>
                  </a:schemeClr>
                </a:solidFill>
              </a:rPr>
              <a:t>§ </a:t>
            </a:r>
            <a:r>
              <a:rPr lang="sv-SE" b="1" dirty="0">
                <a:solidFill>
                  <a:schemeClr val="bg1">
                    <a:lumMod val="50000"/>
                  </a:schemeClr>
                </a:solidFill>
              </a:rPr>
              <a:t>19</a:t>
            </a:r>
            <a:r>
              <a:rPr lang="sv-SE" dirty="0"/>
              <a:t>	Behandling av inkomna frågor.  </a:t>
            </a:r>
          </a:p>
          <a:p>
            <a:pPr marL="452438" indent="-452438">
              <a:buNone/>
            </a:pPr>
            <a:r>
              <a:rPr lang="sv-SE" dirty="0">
                <a:solidFill>
                  <a:schemeClr val="bg1">
                    <a:lumMod val="50000"/>
                  </a:schemeClr>
                </a:solidFill>
              </a:rPr>
              <a:t>§ </a:t>
            </a:r>
            <a:r>
              <a:rPr lang="sv-SE" b="1" dirty="0">
                <a:solidFill>
                  <a:schemeClr val="bg1">
                    <a:lumMod val="50000"/>
                  </a:schemeClr>
                </a:solidFill>
              </a:rPr>
              <a:t>20</a:t>
            </a:r>
            <a:r>
              <a:rPr lang="sv-SE" dirty="0"/>
              <a:t>	Seglingsprogram 2024.</a:t>
            </a:r>
          </a:p>
          <a:p>
            <a:pPr marL="452438" indent="-452438">
              <a:buNone/>
            </a:pPr>
            <a:r>
              <a:rPr lang="sv-SE" dirty="0">
                <a:solidFill>
                  <a:schemeClr val="bg1">
                    <a:lumMod val="50000"/>
                  </a:schemeClr>
                </a:solidFill>
              </a:rPr>
              <a:t>§ </a:t>
            </a:r>
            <a:r>
              <a:rPr lang="sv-SE" b="1" dirty="0">
                <a:solidFill>
                  <a:schemeClr val="bg1">
                    <a:lumMod val="50000"/>
                  </a:schemeClr>
                </a:solidFill>
              </a:rPr>
              <a:t>21</a:t>
            </a:r>
            <a:r>
              <a:rPr lang="sv-SE" dirty="0"/>
              <a:t>	Säsongens händelser.</a:t>
            </a:r>
          </a:p>
          <a:p>
            <a:pPr marL="452438" indent="-452438">
              <a:buNone/>
            </a:pPr>
            <a:r>
              <a:rPr lang="sv-SE" dirty="0">
                <a:solidFill>
                  <a:schemeClr val="bg1">
                    <a:lumMod val="50000"/>
                  </a:schemeClr>
                </a:solidFill>
              </a:rPr>
              <a:t>§ </a:t>
            </a:r>
            <a:r>
              <a:rPr lang="sv-SE" b="1" dirty="0">
                <a:solidFill>
                  <a:schemeClr val="bg1">
                    <a:lumMod val="50000"/>
                  </a:schemeClr>
                </a:solidFill>
              </a:rPr>
              <a:t>22</a:t>
            </a:r>
            <a:r>
              <a:rPr lang="sv-SE" dirty="0"/>
              <a:t>	Övriga frågor.</a:t>
            </a:r>
          </a:p>
          <a:p>
            <a:pPr>
              <a:buNone/>
            </a:pPr>
            <a:endParaRPr lang="sv-SE" dirty="0"/>
          </a:p>
        </p:txBody>
      </p:sp>
    </p:spTree>
    <p:extLst>
      <p:ext uri="{BB962C8B-B14F-4D97-AF65-F5344CB8AC3E}">
        <p14:creationId xmlns:p14="http://schemas.microsoft.com/office/powerpoint/2010/main" val="1220785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98A74-0815-59C9-0F20-FBC0ABA25E0A}"/>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3B6C1C16-A462-F622-2338-69E00FF03E42}"/>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a:extLst>
              <a:ext uri="{FF2B5EF4-FFF2-40B4-BE49-F238E27FC236}">
                <a16:creationId xmlns:a16="http://schemas.microsoft.com/office/drawing/2014/main" id="{56BB9FAC-4B26-5A4B-16C6-EF54F4783A53}"/>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3A3354B0-6AEF-7887-3E35-F2D2B43CE51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9CBCF5DA-5E46-2253-E633-23FDF65354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DF47F1B7-9080-D97D-161D-C94B8BEC03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88781F00-2A78-8BC8-527F-AC2110E36A3E}"/>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4" name="Bildobjekt 3">
            <a:extLst>
              <a:ext uri="{FF2B5EF4-FFF2-40B4-BE49-F238E27FC236}">
                <a16:creationId xmlns:a16="http://schemas.microsoft.com/office/drawing/2014/main" id="{BB15DEFF-F2BD-3F9E-6073-667AAD554F70}"/>
              </a:ext>
            </a:extLst>
          </p:cNvPr>
          <p:cNvPicPr>
            <a:picLocks noChangeAspect="1"/>
          </p:cNvPicPr>
          <p:nvPr/>
        </p:nvPicPr>
        <p:blipFill>
          <a:blip r:embed="rId5"/>
          <a:stretch>
            <a:fillRect/>
          </a:stretch>
        </p:blipFill>
        <p:spPr>
          <a:xfrm>
            <a:off x="1113942" y="1590418"/>
            <a:ext cx="6916115" cy="1838582"/>
          </a:xfrm>
          <a:prstGeom prst="rect">
            <a:avLst/>
          </a:prstGeom>
        </p:spPr>
      </p:pic>
      <p:sp>
        <p:nvSpPr>
          <p:cNvPr id="7" name="textruta 6">
            <a:extLst>
              <a:ext uri="{FF2B5EF4-FFF2-40B4-BE49-F238E27FC236}">
                <a16:creationId xmlns:a16="http://schemas.microsoft.com/office/drawing/2014/main" id="{71FFF6AE-69F6-C567-ACBB-381D24EE979D}"/>
              </a:ext>
            </a:extLst>
          </p:cNvPr>
          <p:cNvSpPr txBox="1"/>
          <p:nvPr/>
        </p:nvSpPr>
        <p:spPr>
          <a:xfrm>
            <a:off x="1331640" y="1196752"/>
            <a:ext cx="197768" cy="369332"/>
          </a:xfrm>
          <a:prstGeom prst="rect">
            <a:avLst/>
          </a:prstGeom>
          <a:noFill/>
        </p:spPr>
        <p:txBody>
          <a:bodyPr wrap="square">
            <a:spAutoFit/>
          </a:bodyPr>
          <a:lstStyle/>
          <a:p>
            <a:r>
              <a:rPr lang="sv-SE" sz="1800" dirty="0">
                <a:solidFill>
                  <a:srgbClr val="000000"/>
                </a:solidFill>
              </a:rPr>
              <a:t>…</a:t>
            </a:r>
          </a:p>
        </p:txBody>
      </p:sp>
    </p:spTree>
    <p:extLst>
      <p:ext uri="{BB962C8B-B14F-4D97-AF65-F5344CB8AC3E}">
        <p14:creationId xmlns:p14="http://schemas.microsoft.com/office/powerpoint/2010/main" val="322615912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69921-CCF7-DABD-8BA5-3E7DF9461598}"/>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95DF5F7A-9BB5-DC1A-BC2B-D0465117E8B3}"/>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a:extLst>
              <a:ext uri="{FF2B5EF4-FFF2-40B4-BE49-F238E27FC236}">
                <a16:creationId xmlns:a16="http://schemas.microsoft.com/office/drawing/2014/main" id="{FA5DCDC8-E6CC-8DAB-042B-5004668D5B5B}"/>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EB2A7130-0793-078A-E7AA-9929D98FBB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E81648A5-71CB-F9D1-8F30-1F81577A98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B68351C9-8F01-B0F3-66E0-BCF5FFCAD0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9A3B1647-A597-0420-FBD5-53DF1396D8EB}"/>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4" name="Bildobjekt 3">
            <a:extLst>
              <a:ext uri="{FF2B5EF4-FFF2-40B4-BE49-F238E27FC236}">
                <a16:creationId xmlns:a16="http://schemas.microsoft.com/office/drawing/2014/main" id="{B410D9AB-B695-45F3-E643-6A3C9807AF2A}"/>
              </a:ext>
            </a:extLst>
          </p:cNvPr>
          <p:cNvPicPr>
            <a:picLocks noChangeAspect="1"/>
          </p:cNvPicPr>
          <p:nvPr/>
        </p:nvPicPr>
        <p:blipFill>
          <a:blip r:embed="rId5"/>
          <a:stretch>
            <a:fillRect/>
          </a:stretch>
        </p:blipFill>
        <p:spPr>
          <a:xfrm>
            <a:off x="1080600" y="1340768"/>
            <a:ext cx="6982799" cy="3791479"/>
          </a:xfrm>
          <a:prstGeom prst="rect">
            <a:avLst/>
          </a:prstGeom>
        </p:spPr>
      </p:pic>
      <p:sp>
        <p:nvSpPr>
          <p:cNvPr id="8" name="textruta 7">
            <a:extLst>
              <a:ext uri="{FF2B5EF4-FFF2-40B4-BE49-F238E27FC236}">
                <a16:creationId xmlns:a16="http://schemas.microsoft.com/office/drawing/2014/main" id="{8BE0EC55-C368-803E-6910-E562A0669ABF}"/>
              </a:ext>
            </a:extLst>
          </p:cNvPr>
          <p:cNvSpPr txBox="1"/>
          <p:nvPr/>
        </p:nvSpPr>
        <p:spPr>
          <a:xfrm>
            <a:off x="1331640" y="5079012"/>
            <a:ext cx="197768" cy="369332"/>
          </a:xfrm>
          <a:prstGeom prst="rect">
            <a:avLst/>
          </a:prstGeom>
          <a:noFill/>
        </p:spPr>
        <p:txBody>
          <a:bodyPr wrap="square">
            <a:spAutoFit/>
          </a:bodyPr>
          <a:lstStyle/>
          <a:p>
            <a:r>
              <a:rPr lang="sv-SE" sz="1800" dirty="0">
                <a:solidFill>
                  <a:srgbClr val="000000"/>
                </a:solidFill>
              </a:rPr>
              <a:t>…</a:t>
            </a:r>
          </a:p>
        </p:txBody>
      </p:sp>
    </p:spTree>
    <p:extLst>
      <p:ext uri="{BB962C8B-B14F-4D97-AF65-F5344CB8AC3E}">
        <p14:creationId xmlns:p14="http://schemas.microsoft.com/office/powerpoint/2010/main" val="229025309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B8F85-B282-EE50-4C40-24D4623FE681}"/>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B3ABF8C4-D0FD-BB9B-6197-21937E9EBFD9}"/>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a:extLst>
              <a:ext uri="{FF2B5EF4-FFF2-40B4-BE49-F238E27FC236}">
                <a16:creationId xmlns:a16="http://schemas.microsoft.com/office/drawing/2014/main" id="{0BFD9101-63F9-7217-3812-E1BBFC48161F}"/>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647B67C0-7D15-C902-A2E1-7A8642F878F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538EBE48-67CB-3C8B-8B29-6E765954AA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8A4E9817-6F0A-8640-05E1-84D20C389F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979C2F01-288F-D078-6D65-07491C132D02}"/>
              </a:ext>
            </a:extLst>
          </p:cNvPr>
          <p:cNvPicPr>
            <a:picLocks noChangeAspect="1"/>
          </p:cNvPicPr>
          <p:nvPr/>
        </p:nvPicPr>
        <p:blipFill rotWithShape="1">
          <a:blip r:embed="rId3"/>
          <a:srcRect l="50000" b="62991"/>
          <a:stretch/>
        </p:blipFill>
        <p:spPr>
          <a:xfrm>
            <a:off x="4572000" y="985212"/>
            <a:ext cx="3477110" cy="211540"/>
          </a:xfrm>
          <a:prstGeom prst="rect">
            <a:avLst/>
          </a:prstGeom>
        </p:spPr>
      </p:pic>
      <p:sp>
        <p:nvSpPr>
          <p:cNvPr id="3" name="textruta 2">
            <a:extLst>
              <a:ext uri="{FF2B5EF4-FFF2-40B4-BE49-F238E27FC236}">
                <a16:creationId xmlns:a16="http://schemas.microsoft.com/office/drawing/2014/main" id="{CC847109-BA0A-AACB-E098-F4EE90E34289}"/>
              </a:ext>
            </a:extLst>
          </p:cNvPr>
          <p:cNvSpPr txBox="1"/>
          <p:nvPr/>
        </p:nvSpPr>
        <p:spPr>
          <a:xfrm>
            <a:off x="1331640" y="1196752"/>
            <a:ext cx="197768" cy="369332"/>
          </a:xfrm>
          <a:prstGeom prst="rect">
            <a:avLst/>
          </a:prstGeom>
          <a:noFill/>
        </p:spPr>
        <p:txBody>
          <a:bodyPr wrap="square">
            <a:spAutoFit/>
          </a:bodyPr>
          <a:lstStyle/>
          <a:p>
            <a:r>
              <a:rPr lang="sv-SE" sz="1800" dirty="0">
                <a:solidFill>
                  <a:srgbClr val="000000"/>
                </a:solidFill>
              </a:rPr>
              <a:t>…</a:t>
            </a:r>
          </a:p>
        </p:txBody>
      </p:sp>
      <p:pic>
        <p:nvPicPr>
          <p:cNvPr id="6" name="Bildobjekt 5">
            <a:extLst>
              <a:ext uri="{FF2B5EF4-FFF2-40B4-BE49-F238E27FC236}">
                <a16:creationId xmlns:a16="http://schemas.microsoft.com/office/drawing/2014/main" id="{37B5E742-1E90-530B-00C6-F8555040A57B}"/>
              </a:ext>
            </a:extLst>
          </p:cNvPr>
          <p:cNvPicPr>
            <a:picLocks noChangeAspect="1"/>
          </p:cNvPicPr>
          <p:nvPr/>
        </p:nvPicPr>
        <p:blipFill>
          <a:blip r:embed="rId5"/>
          <a:stretch>
            <a:fillRect/>
          </a:stretch>
        </p:blipFill>
        <p:spPr>
          <a:xfrm>
            <a:off x="1104416" y="1640451"/>
            <a:ext cx="6935168" cy="2219635"/>
          </a:xfrm>
          <a:prstGeom prst="rect">
            <a:avLst/>
          </a:prstGeom>
        </p:spPr>
      </p:pic>
    </p:spTree>
    <p:extLst>
      <p:ext uri="{BB962C8B-B14F-4D97-AF65-F5344CB8AC3E}">
        <p14:creationId xmlns:p14="http://schemas.microsoft.com/office/powerpoint/2010/main" val="242862011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35F21-7702-C93C-722F-186002EFAD99}"/>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AB8BDE61-F537-D827-E9DD-3D64F633565F}"/>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a:extLst>
              <a:ext uri="{FF2B5EF4-FFF2-40B4-BE49-F238E27FC236}">
                <a16:creationId xmlns:a16="http://schemas.microsoft.com/office/drawing/2014/main" id="{CA85795D-58C6-0A26-C80F-4BB1D8218844}"/>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59B3A3C6-0541-F1DE-12EB-0B6B0D6CB5C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A4A55AC5-4B91-38B5-8C62-07F2AFED25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4711646A-0BB4-D404-DBB6-3008A50FDE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513DD5F9-BA71-2E19-43FC-2BC160C664A3}"/>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4" name="Bildobjekt 3">
            <a:extLst>
              <a:ext uri="{FF2B5EF4-FFF2-40B4-BE49-F238E27FC236}">
                <a16:creationId xmlns:a16="http://schemas.microsoft.com/office/drawing/2014/main" id="{156E10FA-0C57-28F7-0FFD-E6D3E1E9D3B4}"/>
              </a:ext>
            </a:extLst>
          </p:cNvPr>
          <p:cNvPicPr>
            <a:picLocks noChangeAspect="1"/>
          </p:cNvPicPr>
          <p:nvPr/>
        </p:nvPicPr>
        <p:blipFill>
          <a:blip r:embed="rId5"/>
          <a:stretch>
            <a:fillRect/>
          </a:stretch>
        </p:blipFill>
        <p:spPr>
          <a:xfrm>
            <a:off x="1090126" y="1300707"/>
            <a:ext cx="6963747" cy="2848373"/>
          </a:xfrm>
          <a:prstGeom prst="rect">
            <a:avLst/>
          </a:prstGeom>
        </p:spPr>
      </p:pic>
    </p:spTree>
    <p:extLst>
      <p:ext uri="{BB962C8B-B14F-4D97-AF65-F5344CB8AC3E}">
        <p14:creationId xmlns:p14="http://schemas.microsoft.com/office/powerpoint/2010/main" val="14697416"/>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92AC2-5150-C826-5FFC-F3C303BAEADD}"/>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E0DB2BB9-85E1-9653-4494-96CE9380176A}"/>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a:extLst>
              <a:ext uri="{FF2B5EF4-FFF2-40B4-BE49-F238E27FC236}">
                <a16:creationId xmlns:a16="http://schemas.microsoft.com/office/drawing/2014/main" id="{1F217CB0-C2A4-59CF-2FA9-9247F0310769}"/>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34E504F4-6FC7-5F22-CAAA-DB6CA587B10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C9C09CC5-D1B9-9D66-03CA-28EA7F1C58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8FC2771C-6A86-6893-C646-F8E41056EB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8E5718B6-8153-0F27-D501-0CD014B858FD}"/>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6" name="Bildobjekt 5">
            <a:extLst>
              <a:ext uri="{FF2B5EF4-FFF2-40B4-BE49-F238E27FC236}">
                <a16:creationId xmlns:a16="http://schemas.microsoft.com/office/drawing/2014/main" id="{7A0B3A83-435A-2046-1E02-AAC0776F0459}"/>
              </a:ext>
            </a:extLst>
          </p:cNvPr>
          <p:cNvPicPr>
            <a:picLocks noChangeAspect="1"/>
          </p:cNvPicPr>
          <p:nvPr/>
        </p:nvPicPr>
        <p:blipFill>
          <a:blip r:embed="rId5"/>
          <a:stretch>
            <a:fillRect/>
          </a:stretch>
        </p:blipFill>
        <p:spPr>
          <a:xfrm>
            <a:off x="1099653" y="1325642"/>
            <a:ext cx="6944694" cy="1743318"/>
          </a:xfrm>
          <a:prstGeom prst="rect">
            <a:avLst/>
          </a:prstGeom>
        </p:spPr>
      </p:pic>
    </p:spTree>
    <p:extLst>
      <p:ext uri="{BB962C8B-B14F-4D97-AF65-F5344CB8AC3E}">
        <p14:creationId xmlns:p14="http://schemas.microsoft.com/office/powerpoint/2010/main" val="3690818651"/>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72336-1008-73F4-D39A-10E65A8629E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B642B6C-2BBE-457F-A447-D9E720EB5BED}"/>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1F077483-A517-0E40-5E69-E19401F5459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A44EFDEA-6486-D6FC-8F6F-C2D8F0E0DA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F657C092-DD92-103F-DCE1-244AD85958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F6E602FF-EED9-3952-4121-DCA50C9C58D3}"/>
              </a:ext>
            </a:extLst>
          </p:cNvPr>
          <p:cNvPicPr>
            <a:picLocks noChangeAspect="1"/>
          </p:cNvPicPr>
          <p:nvPr/>
        </p:nvPicPr>
        <p:blipFill rotWithShape="1">
          <a:blip r:embed="rId4"/>
          <a:srcRect l="50000" b="62991"/>
          <a:stretch/>
        </p:blipFill>
        <p:spPr>
          <a:xfrm>
            <a:off x="4572000" y="985212"/>
            <a:ext cx="3477110" cy="211540"/>
          </a:xfrm>
          <a:prstGeom prst="rect">
            <a:avLst/>
          </a:prstGeom>
        </p:spPr>
      </p:pic>
      <p:pic>
        <p:nvPicPr>
          <p:cNvPr id="4" name="Bildobjekt 3">
            <a:extLst>
              <a:ext uri="{FF2B5EF4-FFF2-40B4-BE49-F238E27FC236}">
                <a16:creationId xmlns:a16="http://schemas.microsoft.com/office/drawing/2014/main" id="{DCA7E0AD-9AEE-9D05-3DD5-C6B9ED585288}"/>
              </a:ext>
            </a:extLst>
          </p:cNvPr>
          <p:cNvPicPr>
            <a:picLocks noChangeAspect="1"/>
          </p:cNvPicPr>
          <p:nvPr/>
        </p:nvPicPr>
        <p:blipFill>
          <a:blip r:embed="rId5"/>
          <a:stretch>
            <a:fillRect/>
          </a:stretch>
        </p:blipFill>
        <p:spPr>
          <a:xfrm>
            <a:off x="1085463" y="1251673"/>
            <a:ext cx="6954220" cy="2105319"/>
          </a:xfrm>
          <a:prstGeom prst="rect">
            <a:avLst/>
          </a:prstGeom>
        </p:spPr>
      </p:pic>
    </p:spTree>
    <p:extLst>
      <p:ext uri="{BB962C8B-B14F-4D97-AF65-F5344CB8AC3E}">
        <p14:creationId xmlns:p14="http://schemas.microsoft.com/office/powerpoint/2010/main" val="1071720198"/>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F7DD-CB62-8BE1-FA66-2E5FB072741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27874D1-4A33-1584-EDC2-E03F1C7E62D2}"/>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F07C9FD5-B044-0A2C-AE17-8B70D9E750A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66C0452A-D360-D719-CCEC-EC7E488183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06F0C400-5DF0-D0B6-705F-7ACDAD0DE7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CD126D14-A8EA-77FC-3C2E-2A69E7E8BBE5}"/>
              </a:ext>
            </a:extLst>
          </p:cNvPr>
          <p:cNvPicPr>
            <a:picLocks noChangeAspect="1"/>
          </p:cNvPicPr>
          <p:nvPr/>
        </p:nvPicPr>
        <p:blipFill rotWithShape="1">
          <a:blip r:embed="rId4"/>
          <a:srcRect l="50000" b="50393"/>
          <a:stretch/>
        </p:blipFill>
        <p:spPr>
          <a:xfrm>
            <a:off x="4572000" y="985212"/>
            <a:ext cx="3477110" cy="283548"/>
          </a:xfrm>
          <a:prstGeom prst="rect">
            <a:avLst/>
          </a:prstGeom>
        </p:spPr>
      </p:pic>
      <p:pic>
        <p:nvPicPr>
          <p:cNvPr id="4" name="Bildobjekt 3">
            <a:extLst>
              <a:ext uri="{FF2B5EF4-FFF2-40B4-BE49-F238E27FC236}">
                <a16:creationId xmlns:a16="http://schemas.microsoft.com/office/drawing/2014/main" id="{7BB0BE4D-16AF-1F5C-5FB5-BCD853BD85D5}"/>
              </a:ext>
            </a:extLst>
          </p:cNvPr>
          <p:cNvPicPr>
            <a:picLocks noChangeAspect="1"/>
          </p:cNvPicPr>
          <p:nvPr/>
        </p:nvPicPr>
        <p:blipFill>
          <a:blip r:embed="rId5"/>
          <a:stretch>
            <a:fillRect/>
          </a:stretch>
        </p:blipFill>
        <p:spPr>
          <a:xfrm>
            <a:off x="1099653" y="1224778"/>
            <a:ext cx="6944694" cy="3572374"/>
          </a:xfrm>
          <a:prstGeom prst="rect">
            <a:avLst/>
          </a:prstGeom>
        </p:spPr>
      </p:pic>
    </p:spTree>
    <p:extLst>
      <p:ext uri="{BB962C8B-B14F-4D97-AF65-F5344CB8AC3E}">
        <p14:creationId xmlns:p14="http://schemas.microsoft.com/office/powerpoint/2010/main" val="720518334"/>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378D-7359-75F0-6E72-0D1302106455}"/>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1BBDB212-D768-AC7B-0863-A6666FDC99F1}"/>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a:extLst>
              <a:ext uri="{FF2B5EF4-FFF2-40B4-BE49-F238E27FC236}">
                <a16:creationId xmlns:a16="http://schemas.microsoft.com/office/drawing/2014/main" id="{B9F92341-CBEE-B5B5-B6FF-6FF11B3025C6}"/>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32FFF600-BC5F-62C7-D1A6-4B883912412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F3745FDA-4BE1-7371-73B1-C56C3B2B20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60738925-D096-7C21-2F18-C6D058A6B1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5BC35E3D-30E4-2C99-06F9-E1B7C9737416}"/>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3" name="Bildobjekt 2">
            <a:extLst>
              <a:ext uri="{FF2B5EF4-FFF2-40B4-BE49-F238E27FC236}">
                <a16:creationId xmlns:a16="http://schemas.microsoft.com/office/drawing/2014/main" id="{60ADD357-88C7-B5AC-C32D-F1F119E8EDEA}"/>
              </a:ext>
            </a:extLst>
          </p:cNvPr>
          <p:cNvPicPr>
            <a:picLocks noChangeAspect="1"/>
          </p:cNvPicPr>
          <p:nvPr/>
        </p:nvPicPr>
        <p:blipFill rotWithShape="1">
          <a:blip r:embed="rId5"/>
          <a:srcRect l="50137" b="29087"/>
          <a:stretch/>
        </p:blipFill>
        <p:spPr>
          <a:xfrm>
            <a:off x="4581526" y="1021047"/>
            <a:ext cx="3477110" cy="371548"/>
          </a:xfrm>
          <a:prstGeom prst="rect">
            <a:avLst/>
          </a:prstGeom>
        </p:spPr>
      </p:pic>
      <p:pic>
        <p:nvPicPr>
          <p:cNvPr id="4" name="Bildobjekt 3">
            <a:extLst>
              <a:ext uri="{FF2B5EF4-FFF2-40B4-BE49-F238E27FC236}">
                <a16:creationId xmlns:a16="http://schemas.microsoft.com/office/drawing/2014/main" id="{AE453A79-B19E-28BA-31D8-384A25BC003F}"/>
              </a:ext>
            </a:extLst>
          </p:cNvPr>
          <p:cNvPicPr>
            <a:picLocks noChangeAspect="1"/>
          </p:cNvPicPr>
          <p:nvPr/>
        </p:nvPicPr>
        <p:blipFill rotWithShape="1">
          <a:blip r:embed="rId5"/>
          <a:srcRect l="-10" t="35530" r="52098" b="-6443"/>
          <a:stretch/>
        </p:blipFill>
        <p:spPr>
          <a:xfrm>
            <a:off x="1086931" y="908720"/>
            <a:ext cx="3341053" cy="371548"/>
          </a:xfrm>
          <a:prstGeom prst="rect">
            <a:avLst/>
          </a:prstGeom>
        </p:spPr>
      </p:pic>
      <p:pic>
        <p:nvPicPr>
          <p:cNvPr id="8" name="Bildobjekt 7">
            <a:extLst>
              <a:ext uri="{FF2B5EF4-FFF2-40B4-BE49-F238E27FC236}">
                <a16:creationId xmlns:a16="http://schemas.microsoft.com/office/drawing/2014/main" id="{291DDF09-1890-314C-7074-BE6005175984}"/>
              </a:ext>
            </a:extLst>
          </p:cNvPr>
          <p:cNvPicPr>
            <a:picLocks noChangeAspect="1"/>
          </p:cNvPicPr>
          <p:nvPr/>
        </p:nvPicPr>
        <p:blipFill>
          <a:blip r:embed="rId6"/>
          <a:stretch>
            <a:fillRect/>
          </a:stretch>
        </p:blipFill>
        <p:spPr>
          <a:xfrm>
            <a:off x="1075837" y="1317242"/>
            <a:ext cx="6992326" cy="4344006"/>
          </a:xfrm>
          <a:prstGeom prst="rect">
            <a:avLst/>
          </a:prstGeom>
        </p:spPr>
      </p:pic>
    </p:spTree>
    <p:extLst>
      <p:ext uri="{BB962C8B-B14F-4D97-AF65-F5344CB8AC3E}">
        <p14:creationId xmlns:p14="http://schemas.microsoft.com/office/powerpoint/2010/main" val="24750439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EAB09-291C-84E2-25FF-DC8CE7CEDC1C}"/>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4FD32A4B-B06F-922C-C1BF-27DCB3BDB5FC}"/>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a:extLst>
              <a:ext uri="{FF2B5EF4-FFF2-40B4-BE49-F238E27FC236}">
                <a16:creationId xmlns:a16="http://schemas.microsoft.com/office/drawing/2014/main" id="{E1AF0CC7-C606-95E9-6326-8EBA5FC939F4}"/>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34038046-C6AE-2FCD-3EBD-049830AEB8C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6FE835B1-3EED-4736-0A6C-CB93E50064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B1AE2F7A-E2D4-9408-C1BE-BE4F85DA78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CC2DC510-273E-88DF-8643-5828207DCCDE}"/>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3" name="Bildobjekt 2">
            <a:extLst>
              <a:ext uri="{FF2B5EF4-FFF2-40B4-BE49-F238E27FC236}">
                <a16:creationId xmlns:a16="http://schemas.microsoft.com/office/drawing/2014/main" id="{0B84D188-0D48-4D7D-7FDA-3B88F31DCF5C}"/>
              </a:ext>
            </a:extLst>
          </p:cNvPr>
          <p:cNvPicPr>
            <a:picLocks noChangeAspect="1"/>
          </p:cNvPicPr>
          <p:nvPr/>
        </p:nvPicPr>
        <p:blipFill rotWithShape="1">
          <a:blip r:embed="rId5"/>
          <a:srcRect l="50137" b="29087"/>
          <a:stretch/>
        </p:blipFill>
        <p:spPr>
          <a:xfrm>
            <a:off x="4581526" y="1021047"/>
            <a:ext cx="3477110" cy="371548"/>
          </a:xfrm>
          <a:prstGeom prst="rect">
            <a:avLst/>
          </a:prstGeom>
        </p:spPr>
      </p:pic>
      <p:pic>
        <p:nvPicPr>
          <p:cNvPr id="4" name="Bildobjekt 3">
            <a:extLst>
              <a:ext uri="{FF2B5EF4-FFF2-40B4-BE49-F238E27FC236}">
                <a16:creationId xmlns:a16="http://schemas.microsoft.com/office/drawing/2014/main" id="{5775E177-C58F-1B3C-3CC7-029A832DF22B}"/>
              </a:ext>
            </a:extLst>
          </p:cNvPr>
          <p:cNvPicPr>
            <a:picLocks noChangeAspect="1"/>
          </p:cNvPicPr>
          <p:nvPr/>
        </p:nvPicPr>
        <p:blipFill rotWithShape="1">
          <a:blip r:embed="rId5"/>
          <a:srcRect l="-10" t="35530" r="52098" b="-6443"/>
          <a:stretch/>
        </p:blipFill>
        <p:spPr>
          <a:xfrm>
            <a:off x="1086931" y="908720"/>
            <a:ext cx="3341053" cy="371548"/>
          </a:xfrm>
          <a:prstGeom prst="rect">
            <a:avLst/>
          </a:prstGeom>
        </p:spPr>
      </p:pic>
      <p:pic>
        <p:nvPicPr>
          <p:cNvPr id="7" name="Bildobjekt 6">
            <a:extLst>
              <a:ext uri="{FF2B5EF4-FFF2-40B4-BE49-F238E27FC236}">
                <a16:creationId xmlns:a16="http://schemas.microsoft.com/office/drawing/2014/main" id="{57DBCCD5-4CBC-9F67-D113-4CF2C6A0D8F6}"/>
              </a:ext>
            </a:extLst>
          </p:cNvPr>
          <p:cNvPicPr>
            <a:picLocks noChangeAspect="1"/>
          </p:cNvPicPr>
          <p:nvPr/>
        </p:nvPicPr>
        <p:blipFill>
          <a:blip r:embed="rId6"/>
          <a:stretch>
            <a:fillRect/>
          </a:stretch>
        </p:blipFill>
        <p:spPr>
          <a:xfrm>
            <a:off x="1085363" y="1340768"/>
            <a:ext cx="6973273" cy="3962953"/>
          </a:xfrm>
          <a:prstGeom prst="rect">
            <a:avLst/>
          </a:prstGeom>
        </p:spPr>
      </p:pic>
    </p:spTree>
    <p:extLst>
      <p:ext uri="{BB962C8B-B14F-4D97-AF65-F5344CB8AC3E}">
        <p14:creationId xmlns:p14="http://schemas.microsoft.com/office/powerpoint/2010/main" val="2179423341"/>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1F8FD-54B0-9D7D-96D3-3077BE98072F}"/>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A6A6AF89-76FD-E253-9E47-661731B05795}"/>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a:extLst>
              <a:ext uri="{FF2B5EF4-FFF2-40B4-BE49-F238E27FC236}">
                <a16:creationId xmlns:a16="http://schemas.microsoft.com/office/drawing/2014/main" id="{43FB6D25-A29E-1FA4-0078-ABA0C7A71FF6}"/>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79887576-1B6B-5E41-61D6-DF2CBE1F16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D1D28F53-73DE-5374-0EC5-EC246F9FCF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5546787B-429C-DEBA-D25C-81687F0B8F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7B206944-DC57-28E8-3D6F-18907B9D4CE0}"/>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3" name="Bildobjekt 2">
            <a:extLst>
              <a:ext uri="{FF2B5EF4-FFF2-40B4-BE49-F238E27FC236}">
                <a16:creationId xmlns:a16="http://schemas.microsoft.com/office/drawing/2014/main" id="{8686009A-B766-4B9F-005D-FD281BA6DF37}"/>
              </a:ext>
            </a:extLst>
          </p:cNvPr>
          <p:cNvPicPr>
            <a:picLocks noChangeAspect="1"/>
          </p:cNvPicPr>
          <p:nvPr/>
        </p:nvPicPr>
        <p:blipFill rotWithShape="1">
          <a:blip r:embed="rId5"/>
          <a:srcRect l="50137" b="29087"/>
          <a:stretch/>
        </p:blipFill>
        <p:spPr>
          <a:xfrm>
            <a:off x="4581526" y="1021047"/>
            <a:ext cx="3477110" cy="371548"/>
          </a:xfrm>
          <a:prstGeom prst="rect">
            <a:avLst/>
          </a:prstGeom>
        </p:spPr>
      </p:pic>
      <p:pic>
        <p:nvPicPr>
          <p:cNvPr id="7" name="Bildobjekt 6">
            <a:extLst>
              <a:ext uri="{FF2B5EF4-FFF2-40B4-BE49-F238E27FC236}">
                <a16:creationId xmlns:a16="http://schemas.microsoft.com/office/drawing/2014/main" id="{31D42956-9215-9BD1-8119-9F20066E3015}"/>
              </a:ext>
            </a:extLst>
          </p:cNvPr>
          <p:cNvPicPr>
            <a:picLocks noChangeAspect="1"/>
          </p:cNvPicPr>
          <p:nvPr/>
        </p:nvPicPr>
        <p:blipFill>
          <a:blip r:embed="rId6"/>
          <a:stretch>
            <a:fillRect/>
          </a:stretch>
        </p:blipFill>
        <p:spPr>
          <a:xfrm>
            <a:off x="1094890" y="1062693"/>
            <a:ext cx="1047896" cy="209579"/>
          </a:xfrm>
          <a:prstGeom prst="rect">
            <a:avLst/>
          </a:prstGeom>
        </p:spPr>
      </p:pic>
      <p:pic>
        <p:nvPicPr>
          <p:cNvPr id="15" name="Bildobjekt 14">
            <a:extLst>
              <a:ext uri="{FF2B5EF4-FFF2-40B4-BE49-F238E27FC236}">
                <a16:creationId xmlns:a16="http://schemas.microsoft.com/office/drawing/2014/main" id="{0F1E1707-0155-8A20-4107-FD3D3245E426}"/>
              </a:ext>
            </a:extLst>
          </p:cNvPr>
          <p:cNvPicPr>
            <a:picLocks noChangeAspect="1"/>
          </p:cNvPicPr>
          <p:nvPr/>
        </p:nvPicPr>
        <p:blipFill>
          <a:blip r:embed="rId7"/>
          <a:stretch>
            <a:fillRect/>
          </a:stretch>
        </p:blipFill>
        <p:spPr>
          <a:xfrm>
            <a:off x="1075738" y="1340768"/>
            <a:ext cx="7011378" cy="3010320"/>
          </a:xfrm>
          <a:prstGeom prst="rect">
            <a:avLst/>
          </a:prstGeom>
        </p:spPr>
      </p:pic>
    </p:spTree>
    <p:extLst>
      <p:ext uri="{BB962C8B-B14F-4D97-AF65-F5344CB8AC3E}">
        <p14:creationId xmlns:p14="http://schemas.microsoft.com/office/powerpoint/2010/main" val="242675693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alpha val="24000"/>
              </a:schemeClr>
            </a:gs>
            <a:gs pos="82000">
              <a:schemeClr val="accent1">
                <a:lumMod val="75000"/>
                <a:alpha val="72000"/>
              </a:schemeClr>
            </a:gs>
            <a:gs pos="100000">
              <a:schemeClr val="accent5">
                <a:lumMod val="50000"/>
                <a:alpha val="88000"/>
              </a:schemeClr>
            </a:gs>
          </a:gsLst>
          <a:lin ang="5400000" scaled="1"/>
        </a:gradFill>
        <a:effectLst/>
      </p:bgPr>
    </p:bg>
    <p:spTree>
      <p:nvGrpSpPr>
        <p:cNvPr id="1" name=""/>
        <p:cNvGrpSpPr/>
        <p:nvPr/>
      </p:nvGrpSpPr>
      <p:grpSpPr>
        <a:xfrm>
          <a:off x="0" y="0"/>
          <a:ext cx="0" cy="0"/>
          <a:chOff x="0" y="0"/>
          <a:chExt cx="0" cy="0"/>
        </a:xfrm>
      </p:grpSpPr>
      <p:pic>
        <p:nvPicPr>
          <p:cNvPr id="6" name="Bildobjekt 5"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sp>
        <p:nvSpPr>
          <p:cNvPr id="4" name="Platshållare för innehåll 2">
            <a:extLst>
              <a:ext uri="{FF2B5EF4-FFF2-40B4-BE49-F238E27FC236}">
                <a16:creationId xmlns:a16="http://schemas.microsoft.com/office/drawing/2014/main" id="{D3882769-B50D-496A-B827-5FE343FB665D}"/>
              </a:ext>
            </a:extLst>
          </p:cNvPr>
          <p:cNvSpPr txBox="1">
            <a:spLocks/>
          </p:cNvSpPr>
          <p:nvPr/>
        </p:nvSpPr>
        <p:spPr>
          <a:xfrm>
            <a:off x="8632932" y="644412"/>
            <a:ext cx="1440160" cy="974738"/>
          </a:xfrm>
          <a:prstGeom prst="rect">
            <a:avLst/>
          </a:prstGeom>
          <a:noFill/>
          <a:ln>
            <a:noFill/>
          </a:ln>
          <a:effectLst>
            <a:innerShdw blurRad="63500" dist="50800" dir="2700000">
              <a:prstClr val="black">
                <a:alpha val="50000"/>
              </a:prstClr>
            </a:innerShdw>
          </a:effectLst>
        </p:spPr>
        <p:txBody>
          <a:bodyPr vert="horz" lIns="91440" tIns="45720" rIns="91440" bIns="45720" rtlCol="0">
            <a:normAutofit fontScale="92500" lnSpcReduction="10000"/>
            <a:scene3d>
              <a:camera prst="orthographicFront"/>
              <a:lightRig rig="threePt" dir="t"/>
            </a:scene3d>
            <a:sp3d contourW="101600">
              <a:contourClr>
                <a:schemeClr val="bg1"/>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sv-SE" sz="2000" dirty="0"/>
              <a:t> </a:t>
            </a:r>
          </a:p>
          <a:p>
            <a:pPr algn="ctr">
              <a:buFont typeface="Arial" pitchFamily="34" charset="0"/>
              <a:buNone/>
            </a:pPr>
            <a:r>
              <a:rPr lang="sv-SE" sz="4000" b="1" dirty="0">
                <a:solidFill>
                  <a:srgbClr val="4CC80E"/>
                </a:solidFill>
                <a:effectLst>
                  <a:outerShdw blurRad="38100" dist="38100" dir="2700000" algn="tl">
                    <a:srgbClr val="000000">
                      <a:alpha val="43137"/>
                    </a:srgbClr>
                  </a:outerShdw>
                </a:effectLst>
                <a:latin typeface="Amasis MT Pro Black" panose="020B0604020202020204" pitchFamily="18" charset="0"/>
                <a:ea typeface="MingLiU_HKSCS-ExtB" panose="02020500000000000000" pitchFamily="18" charset="-120"/>
              </a:rPr>
              <a:t>?</a:t>
            </a:r>
          </a:p>
        </p:txBody>
      </p:sp>
      <p:pic>
        <p:nvPicPr>
          <p:cNvPr id="3074" name="Picture 2" descr="Mackey Ok Sticker by South Park">
            <a:extLst>
              <a:ext uri="{FF2B5EF4-FFF2-40B4-BE49-F238E27FC236}">
                <a16:creationId xmlns:a16="http://schemas.microsoft.com/office/drawing/2014/main" id="{64D737E6-C136-44D0-B0DE-86D0D68E3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0" y="3215606"/>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innehåll 2"/>
          <p:cNvSpPr>
            <a:spLocks noGrp="1"/>
          </p:cNvSpPr>
          <p:nvPr>
            <p:ph idx="1"/>
          </p:nvPr>
        </p:nvSpPr>
        <p:spPr>
          <a:xfrm>
            <a:off x="457200" y="333797"/>
            <a:ext cx="8229600" cy="3095203"/>
          </a:xfrm>
        </p:spPr>
        <p:txBody>
          <a:bodyPr>
            <a:normAutofit/>
          </a:bodyPr>
          <a:lstStyle/>
          <a:p>
            <a:pPr algn="ctr">
              <a:buNone/>
            </a:pPr>
            <a:r>
              <a:rPr lang="sv-SE" dirty="0"/>
              <a:t>Mötets behöriga utlysande</a:t>
            </a:r>
          </a:p>
          <a:p>
            <a:pPr marL="0" indent="0" algn="ctr">
              <a:buNone/>
            </a:pPr>
            <a:r>
              <a:rPr lang="sv-SE" sz="2000" dirty="0"/>
              <a:t> </a:t>
            </a:r>
            <a:br>
              <a:rPr lang="sv-SE" sz="2000" dirty="0"/>
            </a:br>
            <a:endParaRPr lang="sv-SE" sz="2000" dirty="0"/>
          </a:p>
          <a:p>
            <a:pPr marL="0" indent="0" algn="ctr">
              <a:buNone/>
            </a:pPr>
            <a:r>
              <a:rPr lang="sv-SE" sz="1800" dirty="0"/>
              <a:t>GSS Aktuellt med kallelse till årsmötet</a:t>
            </a:r>
          </a:p>
          <a:p>
            <a:pPr marL="0" indent="0" algn="ctr">
              <a:buNone/>
            </a:pPr>
            <a:endParaRPr lang="sv-SE" sz="1000" dirty="0"/>
          </a:p>
          <a:p>
            <a:pPr marL="0" indent="0" algn="ctr">
              <a:buNone/>
            </a:pPr>
            <a:r>
              <a:rPr lang="sv-SE" sz="1800" dirty="0"/>
              <a:t>mejlades ut den 7 februari</a:t>
            </a:r>
          </a:p>
          <a:p>
            <a:pPr marL="0" indent="0" algn="ctr">
              <a:buNone/>
            </a:pPr>
            <a:r>
              <a:rPr lang="sv-SE" sz="1800" dirty="0"/>
              <a:t>är utlagd på hemsidan den 7 februari</a:t>
            </a:r>
            <a:endParaRPr lang="sv-SE" sz="1000" dirty="0"/>
          </a:p>
          <a:p>
            <a:pPr algn="ctr">
              <a:buNone/>
            </a:pPr>
            <a:r>
              <a:rPr lang="sv-SE" sz="1800" dirty="0"/>
              <a:t>är utlagd på Facebook den 7 februari</a:t>
            </a:r>
          </a:p>
          <a:p>
            <a:endParaRPr lang="sv-SE" dirty="0"/>
          </a:p>
        </p:txBody>
      </p:sp>
    </p:spTree>
    <p:extLst>
      <p:ext uri="{BB962C8B-B14F-4D97-AF65-F5344CB8AC3E}">
        <p14:creationId xmlns:p14="http://schemas.microsoft.com/office/powerpoint/2010/main" val="27824922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0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par>
                                <p:cTn id="9" presetID="0" presetClass="path" presetSubtype="0" accel="50000" decel="50000" fill="hold" grpId="0" nodeType="withEffect">
                                  <p:stCondLst>
                                    <p:cond delay="3000"/>
                                  </p:stCondLst>
                                  <p:childTnLst>
                                    <p:animMotion origin="layout" path="M -0.00104 0.00671 L -0.00104 0.00694 L -0.07291 0.00416 C -0.0783 0.00393 -0.0934 0.00231 -0.0993 0.00162 C -0.10295 0.00092 -0.10677 -0.00024 -0.11059 -0.00093 C -0.14027 -0.0051 -0.1158 3.7037E-6 -0.13125 -0.00324 L -0.19461 -0.00209 C -0.2 -0.00186 -0.21128 -0.00047 -0.21718 0.00046 L -0.2342 0.00301 C -0.23802 0.00347 -0.24166 0.0037 -0.24548 0.00416 C -0.25 0.00486 -0.25434 0.00601 -0.25868 0.00671 C -0.26441 0.00764 -0.26892 0.00833 -0.27482 0.00926 C -0.28889 0.01666 -0.27031 0.0074 -0.2842 0.01296 C -0.2868 0.01412 -0.28923 0.01574 -0.29166 0.01666 C -0.29392 0.01782 -0.29618 0.01828 -0.29826 0.01921 C -0.29965 0.0199 -0.30086 0.02106 -0.30208 0.02176 C -0.3033 0.02245 -0.30468 0.02245 -0.3059 0.02314 C -0.30885 0.02453 -0.31163 0.02639 -0.31441 0.02801 C -0.32118 0.03217 -0.32048 0.03194 -0.32656 0.03935 C -0.32899 0.04213 -0.33316 0.04814 -0.33316 0.04838 C -0.33055 0.04884 -0.32743 0.04976 -0.32482 0.05069 C -0.32291 0.05139 -0.32083 0.05208 -0.31909 0.05324 C -0.31736 0.05416 -0.31597 0.05578 -0.31441 0.05694 C -0.31336 0.05926 -0.3092 0.06551 -0.30972 0.06967 C -0.31041 0.07639 -0.31215 0.0831 -0.31336 0.08981 C -0.31389 0.09236 -0.31423 0.0949 -0.31527 0.09722 C -0.31875 0.10486 -0.32326 0.10856 -0.32847 0.11365 C -0.33038 0.11527 -0.33194 0.11805 -0.3342 0.11875 C -0.34965 0.12314 -0.34288 0.12152 -0.35399 0.12361 C -0.36875 0.12939 -0.35104 0.12314 -0.37569 0.1287 C -0.37986 0.12963 -0.38385 0.13125 -0.38802 0.1324 C -0.38993 0.13426 -0.39201 0.13541 -0.39357 0.1375 C -0.39461 0.13889 -0.39687 0.14282 -0.39548 0.14259 C -0.38889 0.1412 -0.38316 0.13518 -0.37656 0.13379 L -0.36527 0.13125 C -0.34461 0.13402 -0.34114 0.125 -0.3342 0.14004 C -0.3335 0.14166 -0.33298 0.14328 -0.33229 0.14514 C -0.3309 0.15439 -0.33038 0.1537 -0.33316 0.16643 C -0.33368 0.16875 -0.33524 0.1706 -0.33611 0.17268 C -0.33646 0.17384 -0.33663 0.17523 -0.33698 0.17662 C -0.33663 0.17893 -0.33784 0.18333 -0.33611 0.18402 C -0.33316 0.18518 -0.33055 0.18055 -0.3276 0.18032 L -0.31718 0.17893 C -0.30677 0.18078 -0.29635 0.18125 -0.28611 0.18402 C -0.28055 0.18564 -0.27534 0.18935 -0.26996 0.19166 C -0.26857 0.19236 -0.26684 0.19236 -0.26527 0.19282 C -0.26041 0.1993 -0.25902 0.20069 -0.25486 0.2118 C -0.25277 0.21736 -0.25173 0.22338 -0.25017 0.22939 C -0.25711 0.26389 -0.25104 0.25694 -0.26527 0.2743 C -0.26684 0.27639 -0.2684 0.27801 -0.26996 0.27963 C -0.29323 0.26597 -0.2967 0.26597 -0.31996 0.24189 C -0.32361 0.23819 -0.32569 0.23264 -0.32847 0.22801 C -0.33003 0.22106 -0.33298 0.21412 -0.33316 0.20671 C -0.3342 0.18101 -0.32795 0.16828 -0.31059 0.15393 C -0.28125 0.12916 -0.2592 0.12777 -0.22569 0.11875 C -0.21371 0.11944 -0.20139 0.11736 -0.18975 0.12106 C -0.17482 0.12592 -0.16527 0.1449 -0.1559 0.15879 C -0.15277 0.16898 -0.14861 0.17847 -0.14635 0.18912 C -0.14479 0.19768 -0.14409 0.20671 -0.14461 0.21551 C -0.14548 0.23935 -0.1467 0.26389 -0.1625 0.27963 C -0.16961 0.2868 -0.1783 0.29097 -0.18698 0.29305 C -0.20816 0.29884 -0.22968 0.29907 -0.25121 0.30231 C -0.26406 0.30115 -0.27691 0.30115 -0.28975 0.29907 C -0.29184 0.29907 -0.29375 0.29861 -0.29548 0.29699 C -0.30451 0.29027 -0.31441 0.27639 -0.32187 0.26805 C -0.32465 0.26527 -0.32777 0.26273 -0.33038 0.25949 C -0.33281 0.25648 -0.33472 0.25277 -0.33698 0.24953 C -0.33819 0.24768 -0.33923 0.24583 -0.3408 0.24444 C -0.34218 0.24328 -0.34392 0.24282 -0.34548 0.24189 C -0.34479 0.25185 -0.3434 0.25879 -0.34652 0.26805 C -0.34843 0.2743 -0.35121 0.27939 -0.35399 0.28472 C -0.36024 0.29676 -0.3658 0.30555 -0.37482 0.31481 C -0.38819 0.32824 -0.40208 0.33958 -0.41718 0.34884 C -0.41927 0.35023 -0.42152 0.35069 -0.42378 0.35139 C -0.42968 0.35324 -0.43298 0.35301 -0.43993 0.35393 L -0.46527 0.34884 C -0.46996 0.34791 -0.47691 0.34699 -0.48142 0.34629 C -0.48541 0.34514 -0.49045 0.34606 -0.49357 0.34259 C -0.49514 0.34097 -0.49201 0.33819 -0.4908 0.33634 C -0.48854 0.3324 -0.48628 0.32801 -0.48333 0.325 C -0.47378 0.31504 -0.46701 0.31342 -0.4559 0.30856 C -0.44861 0.31203 -0.44132 0.31481 -0.4342 0.31875 C -0.43211 0.3199 -0.43003 0.32152 -0.42847 0.32361 C -0.41771 0.33889 -0.41996 0.33796 -0.41336 0.35254 C -0.41232 0.35532 -0.41093 0.35764 -0.40972 0.36018 C -0.41059 0.38333 -0.41059 0.40648 -0.4125 0.42939 C -0.41371 0.44375 -0.41857 0.45486 -0.42378 0.46713 C -0.42534 0.4706 -0.42673 0.47407 -0.42847 0.47708 C -0.43021 0.48009 -0.43802 0.49189 -0.4408 0.49467 C -0.44218 0.49629 -0.44409 0.49722 -0.44548 0.49861 C -0.44913 0.50185 -0.45225 0.50532 -0.4559 0.50856 C -0.46076 0.51273 -0.46371 0.51389 -0.46823 0.51875 C -0.4684 0.51898 -0.46823 0.51944 -0.46823 0.5199 L -0.46823 0.53009 " pathEditMode="relative" rAng="0" ptsTypes="AAAAAAAAAAAAAAAAAAAAAAAAAAAAAAAAAAAAAAAAAAAAAAAAAAAAAAAAAAAAAAAAAAAAAAAAAAAAAAAAAAAAAAAAAAAAAA">
                                      <p:cBhvr>
                                        <p:cTn id="10" dur="5000" fill="hold"/>
                                        <p:tgtEl>
                                          <p:spTgt spid="4"/>
                                        </p:tgtEl>
                                        <p:attrNameLst>
                                          <p:attrName>ppt_x</p:attrName>
                                          <p:attrName>ppt_y</p:attrName>
                                        </p:attrNameLst>
                                      </p:cBhvr>
                                      <p:rCtr x="-24653" y="25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D791B-DDDF-7036-6C27-FA925677189B}"/>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414FA0FD-5D90-BF2C-9A03-2126BA442D14}"/>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a:extLst>
              <a:ext uri="{FF2B5EF4-FFF2-40B4-BE49-F238E27FC236}">
                <a16:creationId xmlns:a16="http://schemas.microsoft.com/office/drawing/2014/main" id="{93D7EFB3-BF7F-1412-0906-8C67892CD366}"/>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471A3138-7758-734C-B3CB-FD75CA020A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3DB84DB2-4F13-2608-F2DD-839CB4D73B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35615877-51B3-7B29-BB0F-98471031CE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8D868114-E35F-9464-0E35-716D0739860E}"/>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3" name="Bildobjekt 2">
            <a:extLst>
              <a:ext uri="{FF2B5EF4-FFF2-40B4-BE49-F238E27FC236}">
                <a16:creationId xmlns:a16="http://schemas.microsoft.com/office/drawing/2014/main" id="{A3E6B54B-8849-101A-7118-6CF41B22FA01}"/>
              </a:ext>
            </a:extLst>
          </p:cNvPr>
          <p:cNvPicPr>
            <a:picLocks noChangeAspect="1"/>
          </p:cNvPicPr>
          <p:nvPr/>
        </p:nvPicPr>
        <p:blipFill rotWithShape="1">
          <a:blip r:embed="rId5"/>
          <a:srcRect l="50137" b="29087"/>
          <a:stretch/>
        </p:blipFill>
        <p:spPr>
          <a:xfrm>
            <a:off x="4581526" y="1021047"/>
            <a:ext cx="3477110" cy="371548"/>
          </a:xfrm>
          <a:prstGeom prst="rect">
            <a:avLst/>
          </a:prstGeom>
        </p:spPr>
      </p:pic>
      <p:pic>
        <p:nvPicPr>
          <p:cNvPr id="7" name="Bildobjekt 6">
            <a:extLst>
              <a:ext uri="{FF2B5EF4-FFF2-40B4-BE49-F238E27FC236}">
                <a16:creationId xmlns:a16="http://schemas.microsoft.com/office/drawing/2014/main" id="{F63D1893-64EC-0EA2-1795-25255EB31B27}"/>
              </a:ext>
            </a:extLst>
          </p:cNvPr>
          <p:cNvPicPr>
            <a:picLocks noChangeAspect="1"/>
          </p:cNvPicPr>
          <p:nvPr/>
        </p:nvPicPr>
        <p:blipFill>
          <a:blip r:embed="rId6"/>
          <a:stretch>
            <a:fillRect/>
          </a:stretch>
        </p:blipFill>
        <p:spPr>
          <a:xfrm>
            <a:off x="1094890" y="1062693"/>
            <a:ext cx="1047896" cy="209579"/>
          </a:xfrm>
          <a:prstGeom prst="rect">
            <a:avLst/>
          </a:prstGeom>
        </p:spPr>
      </p:pic>
      <p:pic>
        <p:nvPicPr>
          <p:cNvPr id="6" name="Bildobjekt 5">
            <a:extLst>
              <a:ext uri="{FF2B5EF4-FFF2-40B4-BE49-F238E27FC236}">
                <a16:creationId xmlns:a16="http://schemas.microsoft.com/office/drawing/2014/main" id="{B734BBB1-CBA6-6E05-2D53-8FA322AE6F77}"/>
              </a:ext>
            </a:extLst>
          </p:cNvPr>
          <p:cNvPicPr>
            <a:picLocks noChangeAspect="1"/>
          </p:cNvPicPr>
          <p:nvPr/>
        </p:nvPicPr>
        <p:blipFill>
          <a:blip r:embed="rId7"/>
          <a:stretch>
            <a:fillRect/>
          </a:stretch>
        </p:blipFill>
        <p:spPr>
          <a:xfrm>
            <a:off x="1090126" y="1314442"/>
            <a:ext cx="6963747" cy="5210902"/>
          </a:xfrm>
          <a:prstGeom prst="rect">
            <a:avLst/>
          </a:prstGeom>
        </p:spPr>
      </p:pic>
    </p:spTree>
    <p:extLst>
      <p:ext uri="{BB962C8B-B14F-4D97-AF65-F5344CB8AC3E}">
        <p14:creationId xmlns:p14="http://schemas.microsoft.com/office/powerpoint/2010/main" val="221337359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E83F2-AFCA-9818-429B-8AB07EFB8026}"/>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BE4AC3AB-9389-6A9E-FE7B-30C344062D60}"/>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a:extLst>
              <a:ext uri="{FF2B5EF4-FFF2-40B4-BE49-F238E27FC236}">
                <a16:creationId xmlns:a16="http://schemas.microsoft.com/office/drawing/2014/main" id="{6F4A87F3-3316-DFEB-CAEC-D3A0E5EE7BC0}"/>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9C5F339B-CA86-8592-F88F-CECCCDB66C8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159D091C-08CD-C8E0-CC5E-C91AD6FAF8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7AD9BED0-35B7-4FC6-71B3-EDF04C81AC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3F6998D7-BC91-DAC3-BF97-C6EF05B4E215}"/>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3" name="Bildobjekt 2">
            <a:extLst>
              <a:ext uri="{FF2B5EF4-FFF2-40B4-BE49-F238E27FC236}">
                <a16:creationId xmlns:a16="http://schemas.microsoft.com/office/drawing/2014/main" id="{3ADAD98B-6266-6A37-5A57-BF0C774509E2}"/>
              </a:ext>
            </a:extLst>
          </p:cNvPr>
          <p:cNvPicPr>
            <a:picLocks noChangeAspect="1"/>
          </p:cNvPicPr>
          <p:nvPr/>
        </p:nvPicPr>
        <p:blipFill rotWithShape="1">
          <a:blip r:embed="rId5"/>
          <a:srcRect l="50137" b="29087"/>
          <a:stretch/>
        </p:blipFill>
        <p:spPr>
          <a:xfrm>
            <a:off x="4581526" y="1021047"/>
            <a:ext cx="3477110" cy="371548"/>
          </a:xfrm>
          <a:prstGeom prst="rect">
            <a:avLst/>
          </a:prstGeom>
        </p:spPr>
      </p:pic>
      <p:pic>
        <p:nvPicPr>
          <p:cNvPr id="7" name="Bildobjekt 6">
            <a:extLst>
              <a:ext uri="{FF2B5EF4-FFF2-40B4-BE49-F238E27FC236}">
                <a16:creationId xmlns:a16="http://schemas.microsoft.com/office/drawing/2014/main" id="{7CAFC083-63FF-DB54-EFB0-C2B0877484DF}"/>
              </a:ext>
            </a:extLst>
          </p:cNvPr>
          <p:cNvPicPr>
            <a:picLocks noChangeAspect="1"/>
          </p:cNvPicPr>
          <p:nvPr/>
        </p:nvPicPr>
        <p:blipFill>
          <a:blip r:embed="rId6"/>
          <a:stretch>
            <a:fillRect/>
          </a:stretch>
        </p:blipFill>
        <p:spPr>
          <a:xfrm>
            <a:off x="1094890" y="1062693"/>
            <a:ext cx="1047896" cy="209579"/>
          </a:xfrm>
          <a:prstGeom prst="rect">
            <a:avLst/>
          </a:prstGeom>
        </p:spPr>
      </p:pic>
      <p:pic>
        <p:nvPicPr>
          <p:cNvPr id="6" name="Bildobjekt 5">
            <a:extLst>
              <a:ext uri="{FF2B5EF4-FFF2-40B4-BE49-F238E27FC236}">
                <a16:creationId xmlns:a16="http://schemas.microsoft.com/office/drawing/2014/main" id="{0EA9A93C-83BE-33B1-5149-FBDAF9F67A73}"/>
              </a:ext>
            </a:extLst>
          </p:cNvPr>
          <p:cNvPicPr>
            <a:picLocks noChangeAspect="1"/>
          </p:cNvPicPr>
          <p:nvPr/>
        </p:nvPicPr>
        <p:blipFill>
          <a:blip r:embed="rId7"/>
          <a:stretch>
            <a:fillRect/>
          </a:stretch>
        </p:blipFill>
        <p:spPr>
          <a:xfrm>
            <a:off x="1109179" y="1497121"/>
            <a:ext cx="6925642" cy="4020111"/>
          </a:xfrm>
          <a:prstGeom prst="rect">
            <a:avLst/>
          </a:prstGeom>
        </p:spPr>
      </p:pic>
    </p:spTree>
    <p:extLst>
      <p:ext uri="{BB962C8B-B14F-4D97-AF65-F5344CB8AC3E}">
        <p14:creationId xmlns:p14="http://schemas.microsoft.com/office/powerpoint/2010/main" val="2236416544"/>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9306F-40A7-27B2-4867-940C6957ECC5}"/>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DBF01024-843D-FE31-AA26-1DB683A29AEF}"/>
              </a:ext>
            </a:extLst>
          </p:cNvPr>
          <p:cNvPicPr>
            <a:picLocks noChangeAspect="1"/>
          </p:cNvPicPr>
          <p:nvPr/>
        </p:nvPicPr>
        <p:blipFill rotWithShape="1">
          <a:blip r:embed="rId3"/>
          <a:srcRect t="62991"/>
          <a:stretch/>
        </p:blipFill>
        <p:spPr>
          <a:xfrm>
            <a:off x="1078970" y="1052736"/>
            <a:ext cx="6954220" cy="211540"/>
          </a:xfrm>
          <a:prstGeom prst="rect">
            <a:avLst/>
          </a:prstGeom>
        </p:spPr>
      </p:pic>
      <p:sp>
        <p:nvSpPr>
          <p:cNvPr id="2" name="Rubrik 1">
            <a:extLst>
              <a:ext uri="{FF2B5EF4-FFF2-40B4-BE49-F238E27FC236}">
                <a16:creationId xmlns:a16="http://schemas.microsoft.com/office/drawing/2014/main" id="{59E7B66B-C80A-F92C-5AAD-B01D358E51C6}"/>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74AF0696-7BAE-1301-EF89-3E7EEEFAE31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8B9D9B94-B547-DC21-15BD-24908EB499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1E429C8B-E216-D562-2D8C-CDEE508E82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75221B0B-424C-9876-8CE1-A3FB0FF897E4}"/>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3" name="Bildobjekt 2">
            <a:extLst>
              <a:ext uri="{FF2B5EF4-FFF2-40B4-BE49-F238E27FC236}">
                <a16:creationId xmlns:a16="http://schemas.microsoft.com/office/drawing/2014/main" id="{5AD1F4EB-0FE6-0961-5DA5-C2E781B255EF}"/>
              </a:ext>
            </a:extLst>
          </p:cNvPr>
          <p:cNvPicPr>
            <a:picLocks noChangeAspect="1"/>
          </p:cNvPicPr>
          <p:nvPr/>
        </p:nvPicPr>
        <p:blipFill rotWithShape="1">
          <a:blip r:embed="rId5"/>
          <a:srcRect l="50137" b="29087"/>
          <a:stretch/>
        </p:blipFill>
        <p:spPr>
          <a:xfrm>
            <a:off x="4581526" y="1021047"/>
            <a:ext cx="3477110" cy="371548"/>
          </a:xfrm>
          <a:prstGeom prst="rect">
            <a:avLst/>
          </a:prstGeom>
        </p:spPr>
      </p:pic>
      <p:pic>
        <p:nvPicPr>
          <p:cNvPr id="7" name="Bildobjekt 6">
            <a:extLst>
              <a:ext uri="{FF2B5EF4-FFF2-40B4-BE49-F238E27FC236}">
                <a16:creationId xmlns:a16="http://schemas.microsoft.com/office/drawing/2014/main" id="{8399F09A-5E2F-0485-8862-0257ADC96542}"/>
              </a:ext>
            </a:extLst>
          </p:cNvPr>
          <p:cNvPicPr>
            <a:picLocks noChangeAspect="1"/>
          </p:cNvPicPr>
          <p:nvPr/>
        </p:nvPicPr>
        <p:blipFill>
          <a:blip r:embed="rId6"/>
          <a:stretch>
            <a:fillRect/>
          </a:stretch>
        </p:blipFill>
        <p:spPr>
          <a:xfrm>
            <a:off x="1094890" y="1062693"/>
            <a:ext cx="1047896" cy="209579"/>
          </a:xfrm>
          <a:prstGeom prst="rect">
            <a:avLst/>
          </a:prstGeom>
        </p:spPr>
      </p:pic>
      <p:pic>
        <p:nvPicPr>
          <p:cNvPr id="13" name="Bildobjekt 12">
            <a:extLst>
              <a:ext uri="{FF2B5EF4-FFF2-40B4-BE49-F238E27FC236}">
                <a16:creationId xmlns:a16="http://schemas.microsoft.com/office/drawing/2014/main" id="{106EA53B-AFA7-955D-738F-491405020B7D}"/>
              </a:ext>
            </a:extLst>
          </p:cNvPr>
          <p:cNvPicPr>
            <a:picLocks noChangeAspect="1"/>
          </p:cNvPicPr>
          <p:nvPr/>
        </p:nvPicPr>
        <p:blipFill>
          <a:blip r:embed="rId7"/>
          <a:stretch>
            <a:fillRect/>
          </a:stretch>
        </p:blipFill>
        <p:spPr>
          <a:xfrm>
            <a:off x="1099653" y="1335731"/>
            <a:ext cx="6944694" cy="3029373"/>
          </a:xfrm>
          <a:prstGeom prst="rect">
            <a:avLst/>
          </a:prstGeom>
        </p:spPr>
      </p:pic>
    </p:spTree>
    <p:extLst>
      <p:ext uri="{BB962C8B-B14F-4D97-AF65-F5344CB8AC3E}">
        <p14:creationId xmlns:p14="http://schemas.microsoft.com/office/powerpoint/2010/main" val="2235643313"/>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4933A-5A1A-0D1D-46BF-5FEE67582327}"/>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FDA52572-653A-1539-C109-BE301C8199E5}"/>
              </a:ext>
            </a:extLst>
          </p:cNvPr>
          <p:cNvPicPr>
            <a:picLocks noChangeAspect="1"/>
          </p:cNvPicPr>
          <p:nvPr/>
        </p:nvPicPr>
        <p:blipFill rotWithShape="1">
          <a:blip r:embed="rId3"/>
          <a:srcRect l="19166" t="88187"/>
          <a:stretch/>
        </p:blipFill>
        <p:spPr>
          <a:xfrm>
            <a:off x="2411760" y="1196752"/>
            <a:ext cx="5621430" cy="67524"/>
          </a:xfrm>
          <a:prstGeom prst="rect">
            <a:avLst/>
          </a:prstGeom>
        </p:spPr>
      </p:pic>
      <p:sp>
        <p:nvSpPr>
          <p:cNvPr id="2" name="Rubrik 1">
            <a:extLst>
              <a:ext uri="{FF2B5EF4-FFF2-40B4-BE49-F238E27FC236}">
                <a16:creationId xmlns:a16="http://schemas.microsoft.com/office/drawing/2014/main" id="{07FD91DD-2E81-B162-401C-44B7E80B539E}"/>
              </a:ext>
            </a:extLst>
          </p:cNvPr>
          <p:cNvSpPr>
            <a:spLocks noGrp="1"/>
          </p:cNvSpPr>
          <p:nvPr>
            <p:ph type="title"/>
          </p:nvPr>
        </p:nvSpPr>
        <p:spPr>
          <a:xfrm>
            <a:off x="457200" y="0"/>
            <a:ext cx="8229600" cy="1052736"/>
          </a:xfrm>
        </p:spPr>
        <p:txBody>
          <a:bodyPr>
            <a:normAutofit/>
          </a:bodyPr>
          <a:lstStyle/>
          <a:p>
            <a:r>
              <a:rPr lang="sv-SE" sz="3200" dirty="0"/>
              <a:t>Resultat‐ och balansräkning 2023</a:t>
            </a:r>
          </a:p>
        </p:txBody>
      </p:sp>
      <p:pic>
        <p:nvPicPr>
          <p:cNvPr id="5" name="Bildobjekt 4" descr="Vimp2">
            <a:extLst>
              <a:ext uri="{FF2B5EF4-FFF2-40B4-BE49-F238E27FC236}">
                <a16:creationId xmlns:a16="http://schemas.microsoft.com/office/drawing/2014/main" id="{2C278FF5-3ECE-3417-C25E-49A27889669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0DC095CA-EE99-4E51-57BB-581D29CF73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a:extLst>
              <a:ext uri="{FF2B5EF4-FFF2-40B4-BE49-F238E27FC236}">
                <a16:creationId xmlns:a16="http://schemas.microsoft.com/office/drawing/2014/main" id="{EAA68411-B200-AA3E-92D4-6E05ABCF42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9189D578-000C-D932-3B46-EE7D9B5C795B}"/>
              </a:ext>
            </a:extLst>
          </p:cNvPr>
          <p:cNvPicPr>
            <a:picLocks noChangeAspect="1"/>
          </p:cNvPicPr>
          <p:nvPr/>
        </p:nvPicPr>
        <p:blipFill rotWithShape="1">
          <a:blip r:embed="rId3"/>
          <a:srcRect l="50000" b="62991"/>
          <a:stretch/>
        </p:blipFill>
        <p:spPr>
          <a:xfrm>
            <a:off x="4572000" y="985212"/>
            <a:ext cx="3477110" cy="211540"/>
          </a:xfrm>
          <a:prstGeom prst="rect">
            <a:avLst/>
          </a:prstGeom>
        </p:spPr>
      </p:pic>
      <p:pic>
        <p:nvPicPr>
          <p:cNvPr id="3" name="Bildobjekt 2">
            <a:extLst>
              <a:ext uri="{FF2B5EF4-FFF2-40B4-BE49-F238E27FC236}">
                <a16:creationId xmlns:a16="http://schemas.microsoft.com/office/drawing/2014/main" id="{8789B693-6F10-C8FE-1883-69B909F5B685}"/>
              </a:ext>
            </a:extLst>
          </p:cNvPr>
          <p:cNvPicPr>
            <a:picLocks noChangeAspect="1"/>
          </p:cNvPicPr>
          <p:nvPr/>
        </p:nvPicPr>
        <p:blipFill rotWithShape="1">
          <a:blip r:embed="rId5"/>
          <a:srcRect l="50137" b="29087"/>
          <a:stretch/>
        </p:blipFill>
        <p:spPr>
          <a:xfrm>
            <a:off x="4581526" y="1021047"/>
            <a:ext cx="3477110" cy="371548"/>
          </a:xfrm>
          <a:prstGeom prst="rect">
            <a:avLst/>
          </a:prstGeom>
        </p:spPr>
      </p:pic>
      <p:pic>
        <p:nvPicPr>
          <p:cNvPr id="6" name="Bildobjekt 5">
            <a:extLst>
              <a:ext uri="{FF2B5EF4-FFF2-40B4-BE49-F238E27FC236}">
                <a16:creationId xmlns:a16="http://schemas.microsoft.com/office/drawing/2014/main" id="{2EE965CC-B8AB-D915-A078-18BD471A7B25}"/>
              </a:ext>
            </a:extLst>
          </p:cNvPr>
          <p:cNvPicPr>
            <a:picLocks noChangeAspect="1"/>
          </p:cNvPicPr>
          <p:nvPr/>
        </p:nvPicPr>
        <p:blipFill>
          <a:blip r:embed="rId6"/>
          <a:stretch>
            <a:fillRect/>
          </a:stretch>
        </p:blipFill>
        <p:spPr>
          <a:xfrm>
            <a:off x="1094890" y="1268760"/>
            <a:ext cx="6954220" cy="2876951"/>
          </a:xfrm>
          <a:prstGeom prst="rect">
            <a:avLst/>
          </a:prstGeom>
        </p:spPr>
      </p:pic>
    </p:spTree>
    <p:extLst>
      <p:ext uri="{BB962C8B-B14F-4D97-AF65-F5344CB8AC3E}">
        <p14:creationId xmlns:p14="http://schemas.microsoft.com/office/powerpoint/2010/main" val="315272075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alpha val="24000"/>
              </a:schemeClr>
            </a:gs>
            <a:gs pos="90000">
              <a:schemeClr val="accent5">
                <a:lumMod val="75000"/>
                <a:alpha val="66000"/>
              </a:schemeClr>
            </a:gs>
            <a:gs pos="100000">
              <a:schemeClr val="accent5">
                <a:lumMod val="50000"/>
                <a:alpha val="86000"/>
              </a:schemeClr>
            </a:gs>
          </a:gsLst>
          <a:lin ang="5400000" scaled="1"/>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t>Noteringar till bokslut 2023 </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5417FD57-5174-61BF-FC03-C9936B782ABF}"/>
              </a:ext>
            </a:extLst>
          </p:cNvPr>
          <p:cNvSpPr txBox="1"/>
          <p:nvPr/>
        </p:nvSpPr>
        <p:spPr>
          <a:xfrm>
            <a:off x="179512" y="788780"/>
            <a:ext cx="8568952" cy="338554"/>
          </a:xfrm>
          <a:prstGeom prst="rect">
            <a:avLst/>
          </a:prstGeom>
          <a:noFill/>
        </p:spPr>
        <p:txBody>
          <a:bodyPr wrap="square">
            <a:spAutoFit/>
          </a:bodyPr>
          <a:lstStyle/>
          <a:p>
            <a:r>
              <a:rPr lang="sv-SE" sz="1600" b="1" u="sng" dirty="0">
                <a:effectLst/>
                <a:ea typeface="Calibri" panose="020F0502020204030204" pitchFamily="34" charset="0"/>
                <a:cs typeface="Times New Roman" panose="02020603050405020304" pitchFamily="18" charset="0"/>
              </a:rPr>
              <a:t>Balansräkningen.</a:t>
            </a:r>
            <a:endParaRPr lang="sv-SE" sz="1600" dirty="0">
              <a:effectLst/>
              <a:ea typeface="Calibri" panose="020F0502020204030204" pitchFamily="34" charset="0"/>
              <a:cs typeface="Times New Roman" panose="02020603050405020304" pitchFamily="18" charset="0"/>
            </a:endParaRPr>
          </a:p>
        </p:txBody>
      </p:sp>
      <p:sp>
        <p:nvSpPr>
          <p:cNvPr id="3" name="textruta 2">
            <a:extLst>
              <a:ext uri="{FF2B5EF4-FFF2-40B4-BE49-F238E27FC236}">
                <a16:creationId xmlns:a16="http://schemas.microsoft.com/office/drawing/2014/main" id="{1F9AD18B-738A-07CF-15F3-06E1D8A335E4}"/>
              </a:ext>
            </a:extLst>
          </p:cNvPr>
          <p:cNvSpPr txBox="1"/>
          <p:nvPr/>
        </p:nvSpPr>
        <p:spPr>
          <a:xfrm>
            <a:off x="467519" y="1387073"/>
            <a:ext cx="8352953" cy="461665"/>
          </a:xfrm>
          <a:prstGeom prst="rect">
            <a:avLst/>
          </a:prstGeom>
          <a:noFill/>
        </p:spPr>
        <p:txBody>
          <a:bodyPr wrap="square">
            <a:spAutoFit/>
          </a:bodyPr>
          <a:lstStyle/>
          <a:p>
            <a:endParaRPr lang="sv-SE" sz="1200" u="sng" dirty="0">
              <a:effectLst/>
              <a:ea typeface="Calibri" panose="020F0502020204030204" pitchFamily="34" charset="0"/>
              <a:cs typeface="Times New Roman" panose="02020603050405020304" pitchFamily="18" charset="0"/>
            </a:endParaRPr>
          </a:p>
          <a:p>
            <a:endParaRPr lang="sv-SE" sz="1200" dirty="0">
              <a:effectLst/>
              <a:ea typeface="Calibri" panose="020F0502020204030204" pitchFamily="34" charset="0"/>
              <a:cs typeface="Times New Roman" panose="02020603050405020304" pitchFamily="18" charset="0"/>
            </a:endParaRPr>
          </a:p>
        </p:txBody>
      </p:sp>
      <p:sp>
        <p:nvSpPr>
          <p:cNvPr id="7" name="textruta 6">
            <a:extLst>
              <a:ext uri="{FF2B5EF4-FFF2-40B4-BE49-F238E27FC236}">
                <a16:creationId xmlns:a16="http://schemas.microsoft.com/office/drawing/2014/main" id="{737809EB-3ADA-A907-C35C-16487F821F5E}"/>
              </a:ext>
            </a:extLst>
          </p:cNvPr>
          <p:cNvSpPr txBox="1"/>
          <p:nvPr/>
        </p:nvSpPr>
        <p:spPr>
          <a:xfrm>
            <a:off x="195752" y="1072915"/>
            <a:ext cx="8049513" cy="4708981"/>
          </a:xfrm>
          <a:prstGeom prst="rect">
            <a:avLst/>
          </a:prstGeom>
          <a:noFill/>
        </p:spPr>
        <p:txBody>
          <a:bodyPr wrap="square">
            <a:spAutoFit/>
          </a:bodyPr>
          <a:lstStyle/>
          <a:p>
            <a:r>
              <a:rPr lang="sv-SE" sz="1200" u="sng" dirty="0">
                <a:effectLst/>
                <a:latin typeface="Calibri" panose="020F0502020204030204" pitchFamily="34" charset="0"/>
                <a:ea typeface="Calibri" panose="020F0502020204030204" pitchFamily="34" charset="0"/>
                <a:cs typeface="Calibri" panose="020F0502020204030204" pitchFamily="34" charset="0"/>
              </a:rPr>
              <a:t>Tillgångar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Anläggningstillgångar.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Klubbhuset annex mm upptaget till 90 tkr, ingen avskrivning. Liksom markvärdet om 260 tkr, inget avskrivet.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Avskrivningar: Hamnutbyggnad 216,9 tkr. Vatten o avlopp 13,6 tkr, båtmotorer 10,5 tkr. Båtar 45,1 tkr.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Resten av upptagna tillgångar är helt avskrivna.</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Bundet fondkapital Övriga Fonder. 76,6 tkr, förs av som långfristig skuld.</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Omsättningstillgångar.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Lagret är inventerat, värdet upptaget till 33 tkr.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Kassa och bank, 350,7 tkr. Ökat med 299,8 tkr.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Depositionsmedel till fortsatt utbyggnad och förändring/förbättring av hamnen, finns 734,5tkr. Minskat med 360 tkr.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u="sng" dirty="0">
                <a:effectLst/>
                <a:latin typeface="Calibri" panose="020F0502020204030204" pitchFamily="34" charset="0"/>
                <a:ea typeface="Calibri" panose="020F0502020204030204" pitchFamily="34" charset="0"/>
                <a:cs typeface="Calibri" panose="020F0502020204030204" pitchFamily="34" charset="0"/>
              </a:rPr>
              <a:t>Skulder och eget kapital.</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Långfristiga skulder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Lånet till medlemmarna 2100,0 tkr.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För att lånet skall stämma med antal uthyrningsbara båtplatser och depositionsavgiften har en bokföring gjorts för att säkerställa medlemmarnas lån. En genomgång har gjorts för att upptäcka vart uppkommen differensen har skett under åren som depositionsavgiften tagits ut. Ett fel har uppstått i denna bokföring en genomgång skall göras med avstämning för att se vart differensen är. Vi startade med depositionerna 2011.</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Bundet fondkapital övriga fonder 76,7 tkr.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Kortfristiga skulder är 6,4 tkr.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5594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alpha val="24000"/>
              </a:schemeClr>
            </a:gs>
            <a:gs pos="90000">
              <a:schemeClr val="accent5">
                <a:lumMod val="75000"/>
                <a:alpha val="66000"/>
              </a:schemeClr>
            </a:gs>
            <a:gs pos="100000">
              <a:schemeClr val="accent5">
                <a:lumMod val="50000"/>
                <a:alpha val="86000"/>
              </a:schemeClr>
            </a:gs>
          </a:gsLst>
          <a:lin ang="5400000" scaled="1"/>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t>Noteringar till bokslut 2023 </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ECB454F7-16AB-EAF0-BE34-F7DFF652AF0C}"/>
              </a:ext>
            </a:extLst>
          </p:cNvPr>
          <p:cNvSpPr txBox="1"/>
          <p:nvPr/>
        </p:nvSpPr>
        <p:spPr>
          <a:xfrm>
            <a:off x="179512" y="788780"/>
            <a:ext cx="2141984" cy="338554"/>
          </a:xfrm>
          <a:prstGeom prst="rect">
            <a:avLst/>
          </a:prstGeom>
          <a:noFill/>
        </p:spPr>
        <p:txBody>
          <a:bodyPr wrap="square">
            <a:spAutoFit/>
          </a:bodyPr>
          <a:lstStyle/>
          <a:p>
            <a:r>
              <a:rPr lang="sv-SE" sz="1600" b="1" u="sng" dirty="0">
                <a:effectLst/>
                <a:ea typeface="Calibri" panose="020F0502020204030204" pitchFamily="34" charset="0"/>
                <a:cs typeface="Times New Roman" panose="02020603050405020304" pitchFamily="18" charset="0"/>
              </a:rPr>
              <a:t>Resultaträkningen.</a:t>
            </a:r>
            <a:endParaRPr lang="sv-SE" sz="1600" dirty="0">
              <a:effectLst/>
              <a:ea typeface="Calibri" panose="020F0502020204030204" pitchFamily="34" charset="0"/>
              <a:cs typeface="Times New Roman" panose="02020603050405020304" pitchFamily="18" charset="0"/>
            </a:endParaRPr>
          </a:p>
        </p:txBody>
      </p:sp>
      <p:sp>
        <p:nvSpPr>
          <p:cNvPr id="7" name="textruta 6">
            <a:extLst>
              <a:ext uri="{FF2B5EF4-FFF2-40B4-BE49-F238E27FC236}">
                <a16:creationId xmlns:a16="http://schemas.microsoft.com/office/drawing/2014/main" id="{D6A8770B-6921-FF60-AE50-1A3668D5D6C4}"/>
              </a:ext>
            </a:extLst>
          </p:cNvPr>
          <p:cNvSpPr txBox="1"/>
          <p:nvPr/>
        </p:nvSpPr>
        <p:spPr>
          <a:xfrm>
            <a:off x="467519" y="1387073"/>
            <a:ext cx="8352953" cy="461665"/>
          </a:xfrm>
          <a:prstGeom prst="rect">
            <a:avLst/>
          </a:prstGeom>
          <a:noFill/>
        </p:spPr>
        <p:txBody>
          <a:bodyPr wrap="square">
            <a:spAutoFit/>
          </a:bodyPr>
          <a:lstStyle/>
          <a:p>
            <a:endParaRPr lang="sv-SE" sz="1200" u="sng" dirty="0">
              <a:effectLst/>
              <a:ea typeface="Calibri" panose="020F0502020204030204" pitchFamily="34" charset="0"/>
              <a:cs typeface="Times New Roman" panose="02020603050405020304" pitchFamily="18" charset="0"/>
            </a:endParaRPr>
          </a:p>
          <a:p>
            <a:endParaRPr lang="sv-SE" sz="1200" dirty="0">
              <a:effectLst/>
              <a:ea typeface="Calibri" panose="020F0502020204030204" pitchFamily="34" charset="0"/>
              <a:cs typeface="Times New Roman" panose="02020603050405020304" pitchFamily="18" charset="0"/>
            </a:endParaRPr>
          </a:p>
        </p:txBody>
      </p:sp>
      <p:sp>
        <p:nvSpPr>
          <p:cNvPr id="6" name="textruta 5">
            <a:extLst>
              <a:ext uri="{FF2B5EF4-FFF2-40B4-BE49-F238E27FC236}">
                <a16:creationId xmlns:a16="http://schemas.microsoft.com/office/drawing/2014/main" id="{7FD968E1-0D3D-C163-9BB7-1D0797280AD3}"/>
              </a:ext>
            </a:extLst>
          </p:cNvPr>
          <p:cNvSpPr txBox="1"/>
          <p:nvPr/>
        </p:nvSpPr>
        <p:spPr>
          <a:xfrm>
            <a:off x="179512" y="1068182"/>
            <a:ext cx="8784975" cy="5878532"/>
          </a:xfrm>
          <a:prstGeom prst="rect">
            <a:avLst/>
          </a:prstGeom>
          <a:noFill/>
        </p:spPr>
        <p:txBody>
          <a:bodyPr wrap="square">
            <a:spAutoFit/>
          </a:bodyPr>
          <a:lstStyle/>
          <a:p>
            <a:r>
              <a:rPr lang="sv-SE" sz="1200" u="sng" dirty="0">
                <a:effectLst/>
                <a:latin typeface="Calibri" panose="020F0502020204030204" pitchFamily="34" charset="0"/>
                <a:ea typeface="Calibri" panose="020F0502020204030204" pitchFamily="34" charset="0"/>
                <a:cs typeface="Calibri" panose="020F0502020204030204" pitchFamily="34" charset="0"/>
              </a:rPr>
              <a:t>Intäkter.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Båtregisteravgifter har inte tagits ut i år heller då vi inte haft några direkta utgifter för detta. Sköts ideellt av </a:t>
            </a:r>
            <a:r>
              <a:rPr lang="sv-SE" sz="1200" dirty="0" err="1">
                <a:effectLst/>
                <a:latin typeface="Calibri" panose="020F0502020204030204" pitchFamily="34" charset="0"/>
                <a:ea typeface="Calibri" panose="020F0502020204030204" pitchFamily="34" charset="0"/>
                <a:cs typeface="Calibri" panose="020F0502020204030204" pitchFamily="34" charset="0"/>
              </a:rPr>
              <a:t>båplatsansvarig</a:t>
            </a:r>
            <a:r>
              <a:rPr lang="sv-SE" sz="1200" dirty="0">
                <a:effectLst/>
                <a:latin typeface="Calibri" panose="020F0502020204030204" pitchFamily="34" charset="0"/>
                <a:ea typeface="Calibri" panose="020F0502020204030204" pitchFamily="34" charset="0"/>
                <a:cs typeface="Calibri" panose="020F0502020204030204" pitchFamily="34" charset="0"/>
              </a:rPr>
              <a: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Båtplatsavgifternas intäkt 485,0 tkr är en ökning med 107 tkr.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Vinter- och sommaruppläggningens intäkt, 65 tkr är oförändrat mot  föregående år.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Arbetspliktspengarna är 95,2 tkr, vilket är en ökning mot  föregående år med 33 tkr.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Summa intäkter 1604,5 tkr är 417,2 tkr mer än förra året eller 35 %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u="sng" dirty="0">
                <a:effectLst/>
                <a:latin typeface="Calibri" panose="020F0502020204030204" pitchFamily="34" charset="0"/>
                <a:ea typeface="Calibri" panose="020F0502020204030204" pitchFamily="34" charset="0"/>
                <a:cs typeface="Calibri" panose="020F0502020204030204" pitchFamily="34" charset="0"/>
              </a:rPr>
              <a:t>Gåvor och bidrag</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Statliga bidrag 31,9 tkr. Övriga bidrag 23,8 tkr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u="sng" dirty="0">
                <a:effectLst/>
                <a:latin typeface="Calibri" panose="020F0502020204030204" pitchFamily="34" charset="0"/>
                <a:ea typeface="Calibri" panose="020F0502020204030204" pitchFamily="34" charset="0"/>
                <a:cs typeface="Calibri" panose="020F0502020204030204" pitchFamily="34" charset="0"/>
              </a:rPr>
              <a:t>Övriga större intäkter</a:t>
            </a:r>
            <a:r>
              <a:rPr lang="sv-SE" sz="1200" dirty="0">
                <a:effectLst/>
                <a:latin typeface="Calibri" panose="020F0502020204030204" pitchFamily="34" charset="0"/>
                <a:ea typeface="Calibri" panose="020F0502020204030204" pitchFamily="34" charset="0"/>
                <a:cs typeface="Calibri" panose="020F0502020204030204" pitchFamily="34" charset="0"/>
              </a:rPr>
              <a: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Seglarskolan 101 tkr, Arrende restaurangen 160 tkr., El o vatten rest. 78 tkr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u="sng" dirty="0">
                <a:effectLst/>
                <a:latin typeface="Calibri" panose="020F0502020204030204" pitchFamily="34" charset="0"/>
                <a:ea typeface="Calibri" panose="020F0502020204030204" pitchFamily="34" charset="0"/>
                <a:cs typeface="Calibri" panose="020F0502020204030204" pitchFamily="34" charset="0"/>
              </a:rPr>
              <a:t>Kostnader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Administration.</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Försäkringar är en stor utgiftspost 39,6 tkr. Liksom Föreningsavgifter 31 tkr. (SSF, UGSF och Gästhamnsguiden)</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Kost och logi har minskat under året 89 tkr (159,7) Det mesta av denna kostnad är betald via avg., start och </a:t>
            </a:r>
            <a:r>
              <a:rPr lang="sv-SE" sz="1200" dirty="0" err="1">
                <a:effectLst/>
                <a:latin typeface="Calibri" panose="020F0502020204030204" pitchFamily="34" charset="0"/>
                <a:ea typeface="Calibri" panose="020F0502020204030204" pitchFamily="34" charset="0"/>
                <a:cs typeface="Calibri" panose="020F0502020204030204" pitchFamily="34" charset="0"/>
              </a:rPr>
              <a:t>anm.avgifter</a:t>
            </a:r>
            <a:r>
              <a:rPr lang="sv-SE" sz="1200" dirty="0">
                <a:effectLst/>
                <a:latin typeface="Calibri" panose="020F0502020204030204" pitchFamily="34" charset="0"/>
                <a:ea typeface="Calibri" panose="020F0502020204030204" pitchFamily="34" charset="0"/>
                <a:cs typeface="Calibri" panose="020F0502020204030204" pitchFamily="34" charset="0"/>
              </a:rPr>
              <a:t> samt seglarskolan.</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I kostnaden för redovisningstjänster ingår kostnaden för Gävleborgs Idrotts Förbund vilka sköter fakturering, posthantering och bokföringen, 32,7 tkr. Tele, webb och portokostnaderna 5 tkr där står portot för 0 tkr i år.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Intendentur.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Elkostnaden är i år 147,8 tkr vilket är 17,6 % högre än förra året (22 tkr).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u="sng" dirty="0">
                <a:effectLst/>
                <a:latin typeface="Calibri" panose="020F0502020204030204" pitchFamily="34" charset="0"/>
                <a:ea typeface="Calibri" panose="020F0502020204030204" pitchFamily="34" charset="0"/>
                <a:cs typeface="Calibri" panose="020F0502020204030204" pitchFamily="34" charset="0"/>
              </a:rPr>
              <a:t>Resultat och avskrivningar.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Resultatet före avskrivningar är 111,3 tkr. Efter avskrivningarna får vi 2023 ett resultat på -184 tkr.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b="1" dirty="0">
                <a:effectLst/>
                <a:latin typeface="Calibri" panose="020F0502020204030204" pitchFamily="34" charset="0"/>
                <a:ea typeface="Calibri" panose="020F0502020204030204" pitchFamily="34" charset="0"/>
                <a:cs typeface="Calibri" panose="020F0502020204030204" pitchFamily="34" charset="0"/>
              </a:rPr>
              <a:t>Årets resultat är -184 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Gävle den 22 februari 2023</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600" dirty="0">
                <a:effectLst/>
                <a:latin typeface="Vladimir Script" panose="03050402040407070305" pitchFamily="66" charset="0"/>
                <a:ea typeface="Calibri" panose="020F0502020204030204" pitchFamily="34" charset="0"/>
                <a:cs typeface="Times New Roman" panose="02020603050405020304" pitchFamily="18" charset="0"/>
              </a:rPr>
              <a:t>Bo </a:t>
            </a:r>
            <a:r>
              <a:rPr lang="sv-SE" sz="1600" dirty="0" err="1">
                <a:effectLst/>
                <a:latin typeface="Vladimir Script" panose="03050402040407070305" pitchFamily="66" charset="0"/>
                <a:ea typeface="Calibri" panose="020F0502020204030204" pitchFamily="34" charset="0"/>
                <a:cs typeface="Times New Roman" panose="02020603050405020304" pitchFamily="18" charset="0"/>
              </a:rPr>
              <a:t>Narving</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dirty="0">
                <a:effectLst/>
                <a:latin typeface="Garamond" panose="02020404030301010803" pitchFamily="18" charset="0"/>
                <a:ea typeface="Calibri" panose="020F0502020204030204" pitchFamily="34" charset="0"/>
                <a:cs typeface="Times New Roman" panose="02020603050405020304" pitchFamily="18" charset="0"/>
              </a:rPr>
              <a:t>Kassör GSS</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10068" y="-11113"/>
            <a:ext cx="9142413" cy="6869113"/>
          </a:xfrm>
          <a:prstGeom prst="rect">
            <a:avLst/>
          </a:prstGeom>
          <a:noFill/>
          <a:ln w="9525">
            <a:noFill/>
            <a:miter lim="800000"/>
            <a:headEnd/>
            <a:tailEnd/>
          </a:ln>
          <a:effectLst/>
        </p:spPr>
      </p:pic>
      <p:sp>
        <p:nvSpPr>
          <p:cNvPr id="2" name="Rubrik 1"/>
          <p:cNvSpPr>
            <a:spLocks noGrp="1"/>
          </p:cNvSpPr>
          <p:nvPr>
            <p:ph type="title"/>
          </p:nvPr>
        </p:nvSpPr>
        <p:spPr>
          <a:xfrm>
            <a:off x="457200" y="67391"/>
            <a:ext cx="8229600" cy="845244"/>
          </a:xfrm>
        </p:spPr>
        <p:txBody>
          <a:bodyPr>
            <a:normAutofit/>
          </a:bodyPr>
          <a:lstStyle/>
          <a:p>
            <a:r>
              <a:rPr lang="sv-SE" sz="3200" dirty="0"/>
              <a:t>Varulager 20231231</a:t>
            </a:r>
            <a:endParaRPr lang="sv-SE" sz="2400" dirty="0"/>
          </a:p>
        </p:txBody>
      </p:sp>
      <p:pic>
        <p:nvPicPr>
          <p:cNvPr id="4" name="Bildobjekt 3">
            <a:extLst>
              <a:ext uri="{FF2B5EF4-FFF2-40B4-BE49-F238E27FC236}">
                <a16:creationId xmlns:a16="http://schemas.microsoft.com/office/drawing/2014/main" id="{79D68BA8-31F8-C5CB-3717-EFDAC7279C85}"/>
              </a:ext>
            </a:extLst>
          </p:cNvPr>
          <p:cNvPicPr>
            <a:picLocks noChangeAspect="1"/>
          </p:cNvPicPr>
          <p:nvPr/>
        </p:nvPicPr>
        <p:blipFill>
          <a:blip r:embed="rId4"/>
          <a:stretch>
            <a:fillRect/>
          </a:stretch>
        </p:blipFill>
        <p:spPr>
          <a:xfrm>
            <a:off x="4714620" y="1056187"/>
            <a:ext cx="4100488" cy="1602983"/>
          </a:xfrm>
          <a:prstGeom prst="rect">
            <a:avLst/>
          </a:prstGeom>
        </p:spPr>
      </p:pic>
      <p:pic>
        <p:nvPicPr>
          <p:cNvPr id="6" name="Bildobjekt 5">
            <a:extLst>
              <a:ext uri="{FF2B5EF4-FFF2-40B4-BE49-F238E27FC236}">
                <a16:creationId xmlns:a16="http://schemas.microsoft.com/office/drawing/2014/main" id="{D1CE010E-BB4C-5596-A143-C4C5E9B0A0F5}"/>
              </a:ext>
            </a:extLst>
          </p:cNvPr>
          <p:cNvPicPr>
            <a:picLocks noChangeAspect="1"/>
          </p:cNvPicPr>
          <p:nvPr/>
        </p:nvPicPr>
        <p:blipFill>
          <a:blip r:embed="rId5"/>
          <a:stretch>
            <a:fillRect/>
          </a:stretch>
        </p:blipFill>
        <p:spPr>
          <a:xfrm>
            <a:off x="304944" y="991139"/>
            <a:ext cx="4114800" cy="1767575"/>
          </a:xfrm>
          <a:prstGeom prst="rect">
            <a:avLst/>
          </a:prstGeom>
        </p:spPr>
      </p:pic>
      <p:pic>
        <p:nvPicPr>
          <p:cNvPr id="5" name="Bildobjekt 4">
            <a:extLst>
              <a:ext uri="{FF2B5EF4-FFF2-40B4-BE49-F238E27FC236}">
                <a16:creationId xmlns:a16="http://schemas.microsoft.com/office/drawing/2014/main" id="{FB01161E-27A2-F71C-7827-5AD00D1524D7}"/>
              </a:ext>
            </a:extLst>
          </p:cNvPr>
          <p:cNvPicPr>
            <a:picLocks noChangeAspect="1"/>
          </p:cNvPicPr>
          <p:nvPr/>
        </p:nvPicPr>
        <p:blipFill>
          <a:blip r:embed="rId6"/>
          <a:stretch>
            <a:fillRect/>
          </a:stretch>
        </p:blipFill>
        <p:spPr>
          <a:xfrm>
            <a:off x="1691680" y="2837218"/>
            <a:ext cx="4249129" cy="2448272"/>
          </a:xfrm>
          <a:prstGeom prst="rect">
            <a:avLst/>
          </a:prstGeom>
        </p:spPr>
      </p:pic>
      <p:pic>
        <p:nvPicPr>
          <p:cNvPr id="8" name="Picture 16" descr="Bird Sea Sticker by Jones the Grocer">
            <a:extLst>
              <a:ext uri="{FF2B5EF4-FFF2-40B4-BE49-F238E27FC236}">
                <a16:creationId xmlns:a16="http://schemas.microsoft.com/office/drawing/2014/main" id="{5485E433-9FEE-394A-5DD7-835DD50D13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4813126"/>
            <a:ext cx="1905000" cy="2000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alpha val="24000"/>
              </a:schemeClr>
            </a:gs>
            <a:gs pos="90000">
              <a:schemeClr val="accent5">
                <a:lumMod val="75000"/>
                <a:alpha val="66000"/>
              </a:schemeClr>
            </a:gs>
            <a:gs pos="100000">
              <a:schemeClr val="accent5">
                <a:lumMod val="50000"/>
                <a:alpha val="86000"/>
              </a:schemeClr>
            </a:gs>
          </a:gsLst>
          <a:lin ang="5400000" scaled="1"/>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solidFill>
                  <a:schemeClr val="bg1">
                    <a:lumMod val="65000"/>
                  </a:schemeClr>
                </a:solidFill>
              </a:rPr>
              <a:t>Medlemmar 2023 </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130049" name="Rectangle 1"/>
          <p:cNvSpPr>
            <a:spLocks noChangeArrowheads="1"/>
          </p:cNvSpPr>
          <p:nvPr/>
        </p:nvSpPr>
        <p:spPr bwMode="auto">
          <a:xfrm>
            <a:off x="683568" y="966439"/>
            <a:ext cx="788436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1885950"/>
            <a:r>
              <a:rPr lang="sv-SE" sz="1200" dirty="0"/>
              <a:t>Antal medlemmar 2023-12-31  totalt 619 personer,  en minskning med 54 personer mot 2022.</a:t>
            </a:r>
            <a:br>
              <a:rPr lang="sv-SE" sz="1200" dirty="0"/>
            </a:br>
            <a:endParaRPr lang="sv-SE" sz="1200" dirty="0"/>
          </a:p>
          <a:p>
            <a:pPr defTabSz="1885950"/>
            <a:r>
              <a:rPr lang="sv-SE" sz="1200" dirty="0"/>
              <a:t>Familjer	165 st. </a:t>
            </a:r>
          </a:p>
          <a:p>
            <a:pPr defTabSz="1885950"/>
            <a:r>
              <a:rPr lang="sv-SE" sz="1200" dirty="0"/>
              <a:t>Enskilda medlemmar	207 st.</a:t>
            </a:r>
          </a:p>
          <a:p>
            <a:pPr defTabSz="1885950"/>
            <a:r>
              <a:rPr lang="sv-SE" sz="1200" dirty="0"/>
              <a:t> </a:t>
            </a:r>
          </a:p>
          <a:p>
            <a:pPr defTabSz="1885950"/>
            <a:r>
              <a:rPr lang="sv-SE" sz="1200" dirty="0"/>
              <a:t>Seniorer 	520 st.</a:t>
            </a:r>
          </a:p>
          <a:p>
            <a:pPr defTabSz="1885950"/>
            <a:r>
              <a:rPr lang="sv-SE" sz="1200" dirty="0"/>
              <a:t>Juniorer 	  72 st.</a:t>
            </a:r>
          </a:p>
          <a:p>
            <a:pPr defTabSz="1885950"/>
            <a:r>
              <a:rPr lang="sv-SE" sz="1200" dirty="0"/>
              <a:t> </a:t>
            </a:r>
          </a:p>
          <a:p>
            <a:pPr defTabSz="1885950"/>
            <a:r>
              <a:rPr lang="sv-SE" sz="1200" i="1" dirty="0"/>
              <a:t>Uppgifter från 2021</a:t>
            </a:r>
          </a:p>
          <a:p>
            <a:pPr defTabSz="1885950"/>
            <a:r>
              <a:rPr lang="sv-SE" sz="1200" dirty="0"/>
              <a:t>Avgiftsbefriade 50 årsrabatt	  38 st.</a:t>
            </a:r>
          </a:p>
          <a:p>
            <a:pPr defTabSz="1885950"/>
            <a:r>
              <a:rPr lang="sv-SE" sz="1200" dirty="0"/>
              <a:t>Avgiftsbefriade	    2 st.		</a:t>
            </a:r>
          </a:p>
          <a:p>
            <a:pPr defTabSz="1885950"/>
            <a:r>
              <a:rPr lang="sv-SE" sz="1200" dirty="0"/>
              <a:t>Hedersmedlemmar 	    4 st.</a:t>
            </a:r>
          </a:p>
          <a:p>
            <a:pPr defTabSz="1885950"/>
            <a:r>
              <a:rPr lang="sv-SE" sz="1200" dirty="0"/>
              <a:t>Ständiga medlemmar 	    8 st. </a:t>
            </a:r>
          </a:p>
          <a:p>
            <a:pPr defTabSz="1885950"/>
            <a:r>
              <a:rPr lang="sv-SE" sz="1200" dirty="0"/>
              <a:t> </a:t>
            </a:r>
          </a:p>
          <a:p>
            <a:pPr defTabSz="1885950"/>
            <a:r>
              <a:rPr lang="sv-SE" sz="1200" dirty="0"/>
              <a:t>Åldersfördelning:</a:t>
            </a:r>
          </a:p>
          <a:p>
            <a:pPr defTabSz="1885950">
              <a:tabLst>
                <a:tab pos="452438" algn="l"/>
                <a:tab pos="1433513" algn="l"/>
                <a:tab pos="2149475" algn="l"/>
                <a:tab pos="2782888" algn="l"/>
                <a:tab pos="3494088" algn="l"/>
                <a:tab pos="4306888" algn="l"/>
                <a:tab pos="4668838" algn="l"/>
                <a:tab pos="5110163" algn="l"/>
                <a:tab pos="5919788" algn="l"/>
              </a:tabLst>
            </a:pPr>
            <a:r>
              <a:rPr lang="sv-SE" sz="1200" u="sng" dirty="0"/>
              <a:t>                          	Ålder    	0-6	7-12	13-20	21-40		41-	Totalt:          </a:t>
            </a:r>
            <a:endParaRPr lang="sv-SE" sz="1200" dirty="0"/>
          </a:p>
          <a:p>
            <a:pPr defTabSz="1885950">
              <a:tabLst>
                <a:tab pos="452438" algn="l"/>
                <a:tab pos="1433513" algn="l"/>
                <a:tab pos="2155825" algn="l"/>
                <a:tab pos="2511425" algn="l"/>
                <a:tab pos="2954338" algn="l"/>
                <a:tab pos="3494088" algn="l"/>
                <a:tab pos="4129088" algn="l"/>
                <a:tab pos="4668838" algn="l"/>
              </a:tabLst>
            </a:pPr>
            <a:r>
              <a:rPr lang="sv-SE" sz="1200" dirty="0"/>
              <a:t>      		</a:t>
            </a:r>
            <a:br>
              <a:rPr lang="sv-SE" sz="1200" dirty="0"/>
            </a:br>
            <a:r>
              <a:rPr lang="sv-SE" sz="1200" dirty="0"/>
              <a:t>		Män    	</a:t>
            </a:r>
          </a:p>
          <a:p>
            <a:pPr defTabSz="1885950">
              <a:tabLst>
                <a:tab pos="452438" algn="l"/>
                <a:tab pos="1433513" algn="l"/>
                <a:tab pos="2155825" algn="l"/>
                <a:tab pos="2511425" algn="l"/>
                <a:tab pos="2954338" algn="l"/>
                <a:tab pos="3494088" algn="l"/>
                <a:tab pos="4129088" algn="l"/>
                <a:tab pos="4668838" algn="l"/>
              </a:tabLst>
            </a:pPr>
            <a:r>
              <a:rPr lang="sv-SE" sz="1200" dirty="0"/>
              <a:t>		Kvinnor	</a:t>
            </a:r>
          </a:p>
          <a:p>
            <a:pPr defTabSz="1885950">
              <a:tabLst>
                <a:tab pos="452438" algn="l"/>
                <a:tab pos="1433513" algn="l"/>
                <a:tab pos="2155825" algn="l"/>
                <a:tab pos="2511425" algn="l"/>
                <a:tab pos="2954338" algn="l"/>
                <a:tab pos="3494088" algn="l"/>
                <a:tab pos="4129088" algn="l"/>
                <a:tab pos="4668838" algn="l"/>
              </a:tabLst>
            </a:pPr>
            <a:r>
              <a:rPr lang="sv-SE" sz="1200" dirty="0"/>
              <a:t>		Summa	</a:t>
            </a:r>
          </a:p>
          <a:p>
            <a:pPr defTabSz="1885950">
              <a:tabLst>
                <a:tab pos="452438" algn="l"/>
                <a:tab pos="1433513" algn="l"/>
                <a:tab pos="2155825" algn="l"/>
                <a:tab pos="2511425" algn="l"/>
                <a:tab pos="2954338" algn="l"/>
                <a:tab pos="3494088" algn="l"/>
                <a:tab pos="4129088" algn="l"/>
                <a:tab pos="4668838" algn="l"/>
              </a:tabLst>
            </a:pPr>
            <a:r>
              <a:rPr lang="sv-SE" sz="1200" dirty="0"/>
              <a:t> </a:t>
            </a:r>
          </a:p>
          <a:p>
            <a:pPr defTabSz="1885950">
              <a:tabLst>
                <a:tab pos="1077913" algn="l"/>
              </a:tabLst>
            </a:pPr>
            <a:r>
              <a:rPr lang="sv-SE" sz="1200" dirty="0"/>
              <a:t>Medelålder:	49 år</a:t>
            </a:r>
          </a:p>
          <a:p>
            <a:pPr defTabSz="1885950">
              <a:tabLst>
                <a:tab pos="1077913" algn="l"/>
              </a:tabLst>
            </a:pPr>
            <a:r>
              <a:rPr lang="sv-SE" sz="1200" dirty="0"/>
              <a:t>Könsfördelning: 	Kvinnor 35%   </a:t>
            </a:r>
            <a:r>
              <a:rPr lang="sv-SE" sz="1000" dirty="0">
                <a:solidFill>
                  <a:schemeClr val="bg1">
                    <a:lumMod val="50000"/>
                  </a:schemeClr>
                </a:solidFill>
              </a:rPr>
              <a:t>(+ 2%) </a:t>
            </a:r>
          </a:p>
          <a:p>
            <a:pPr defTabSz="1885950">
              <a:tabLst>
                <a:tab pos="1077913" algn="l"/>
              </a:tabLst>
            </a:pPr>
            <a:r>
              <a:rPr lang="sv-SE" sz="1200" dirty="0"/>
              <a:t>	Män      65%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sz="1200" b="0" i="0" u="sng" strike="noStrike" cap="none" normalizeH="0" baseline="0" dirty="0">
              <a:ln>
                <a:noFill/>
              </a:ln>
              <a:solidFill>
                <a:schemeClr val="tx1"/>
              </a:solidFill>
              <a:effectLst/>
              <a:latin typeface="Garamond" pitchFamily="18" charset="0"/>
              <a:ea typeface="Adobe Song Std L" pitchFamily="18" charset="-128"/>
              <a:cs typeface="Times New Roman" pitchFamily="18" charset="0"/>
            </a:endParaRPr>
          </a:p>
        </p:txBody>
      </p:sp>
      <p:graphicFrame>
        <p:nvGraphicFramePr>
          <p:cNvPr id="3" name="Tabell 2">
            <a:extLst>
              <a:ext uri="{FF2B5EF4-FFF2-40B4-BE49-F238E27FC236}">
                <a16:creationId xmlns:a16="http://schemas.microsoft.com/office/drawing/2014/main" id="{C590FF7E-FCFD-4513-9079-896D5A9B2B33}"/>
              </a:ext>
            </a:extLst>
          </p:cNvPr>
          <p:cNvGraphicFramePr>
            <a:graphicFrameLocks noGrp="1"/>
          </p:cNvGraphicFramePr>
          <p:nvPr>
            <p:extLst>
              <p:ext uri="{D42A27DB-BD31-4B8C-83A1-F6EECF244321}">
                <p14:modId xmlns:p14="http://schemas.microsoft.com/office/powerpoint/2010/main" val="2084699951"/>
              </p:ext>
            </p:extLst>
          </p:nvPr>
        </p:nvGraphicFramePr>
        <p:xfrm>
          <a:off x="2737296" y="4109324"/>
          <a:ext cx="4752527" cy="571500"/>
        </p:xfrm>
        <a:graphic>
          <a:graphicData uri="http://schemas.openxmlformats.org/drawingml/2006/table">
            <a:tbl>
              <a:tblPr>
                <a:tableStyleId>{5C22544A-7EE6-4342-B048-85BDC9FD1C3A}</a:tableStyleId>
              </a:tblPr>
              <a:tblGrid>
                <a:gridCol w="455616">
                  <a:extLst>
                    <a:ext uri="{9D8B030D-6E8A-4147-A177-3AD203B41FA5}">
                      <a16:colId xmlns:a16="http://schemas.microsoft.com/office/drawing/2014/main" val="1675963728"/>
                    </a:ext>
                  </a:extLst>
                </a:gridCol>
                <a:gridCol w="260352">
                  <a:extLst>
                    <a:ext uri="{9D8B030D-6E8A-4147-A177-3AD203B41FA5}">
                      <a16:colId xmlns:a16="http://schemas.microsoft.com/office/drawing/2014/main" val="4083165016"/>
                    </a:ext>
                  </a:extLst>
                </a:gridCol>
                <a:gridCol w="455616">
                  <a:extLst>
                    <a:ext uri="{9D8B030D-6E8A-4147-A177-3AD203B41FA5}">
                      <a16:colId xmlns:a16="http://schemas.microsoft.com/office/drawing/2014/main" val="1232393558"/>
                    </a:ext>
                  </a:extLst>
                </a:gridCol>
                <a:gridCol w="260352">
                  <a:extLst>
                    <a:ext uri="{9D8B030D-6E8A-4147-A177-3AD203B41FA5}">
                      <a16:colId xmlns:a16="http://schemas.microsoft.com/office/drawing/2014/main" val="2002936027"/>
                    </a:ext>
                  </a:extLst>
                </a:gridCol>
                <a:gridCol w="520705">
                  <a:extLst>
                    <a:ext uri="{9D8B030D-6E8A-4147-A177-3AD203B41FA5}">
                      <a16:colId xmlns:a16="http://schemas.microsoft.com/office/drawing/2014/main" val="1030262130"/>
                    </a:ext>
                  </a:extLst>
                </a:gridCol>
                <a:gridCol w="260352">
                  <a:extLst>
                    <a:ext uri="{9D8B030D-6E8A-4147-A177-3AD203B41FA5}">
                      <a16:colId xmlns:a16="http://schemas.microsoft.com/office/drawing/2014/main" val="2237691234"/>
                    </a:ext>
                  </a:extLst>
                </a:gridCol>
                <a:gridCol w="520705">
                  <a:extLst>
                    <a:ext uri="{9D8B030D-6E8A-4147-A177-3AD203B41FA5}">
                      <a16:colId xmlns:a16="http://schemas.microsoft.com/office/drawing/2014/main" val="762399493"/>
                    </a:ext>
                  </a:extLst>
                </a:gridCol>
                <a:gridCol w="260352">
                  <a:extLst>
                    <a:ext uri="{9D8B030D-6E8A-4147-A177-3AD203B41FA5}">
                      <a16:colId xmlns:a16="http://schemas.microsoft.com/office/drawing/2014/main" val="1264583633"/>
                    </a:ext>
                  </a:extLst>
                </a:gridCol>
                <a:gridCol w="520705">
                  <a:extLst>
                    <a:ext uri="{9D8B030D-6E8A-4147-A177-3AD203B41FA5}">
                      <a16:colId xmlns:a16="http://schemas.microsoft.com/office/drawing/2014/main" val="1872326164"/>
                    </a:ext>
                  </a:extLst>
                </a:gridCol>
                <a:gridCol w="301668">
                  <a:extLst>
                    <a:ext uri="{9D8B030D-6E8A-4147-A177-3AD203B41FA5}">
                      <a16:colId xmlns:a16="http://schemas.microsoft.com/office/drawing/2014/main" val="1838875184"/>
                    </a:ext>
                  </a:extLst>
                </a:gridCol>
                <a:gridCol w="576064">
                  <a:extLst>
                    <a:ext uri="{9D8B030D-6E8A-4147-A177-3AD203B41FA5}">
                      <a16:colId xmlns:a16="http://schemas.microsoft.com/office/drawing/2014/main" val="3761099313"/>
                    </a:ext>
                  </a:extLst>
                </a:gridCol>
                <a:gridCol w="360040">
                  <a:extLst>
                    <a:ext uri="{9D8B030D-6E8A-4147-A177-3AD203B41FA5}">
                      <a16:colId xmlns:a16="http://schemas.microsoft.com/office/drawing/2014/main" val="3311566079"/>
                    </a:ext>
                  </a:extLst>
                </a:gridCol>
              </a:tblGrid>
              <a:tr h="190500">
                <a:tc>
                  <a:txBody>
                    <a:bodyPr/>
                    <a:lstStyle/>
                    <a:p>
                      <a:pPr algn="ctr" fontAlgn="b"/>
                      <a:r>
                        <a:rPr lang="sv-SE" sz="1100" u="none" strike="noStrike" dirty="0">
                          <a:effectLst/>
                        </a:rPr>
                        <a:t>4</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i="0" u="none" strike="noStrike" dirty="0">
                          <a:solidFill>
                            <a:schemeClr val="bg1">
                              <a:lumMod val="50000"/>
                            </a:schemeClr>
                          </a:solidFill>
                          <a:effectLst/>
                        </a:rPr>
                        <a:t>-2</a:t>
                      </a:r>
                      <a:endParaRPr lang="sv-SE" sz="800" b="0" i="0"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14</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-3</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34</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-14</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58</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-106</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294</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-22</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404</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-51</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extLst>
                  <a:ext uri="{0D108BD9-81ED-4DB2-BD59-A6C34878D82A}">
                    <a16:rowId xmlns:a16="http://schemas.microsoft.com/office/drawing/2014/main" val="2310395766"/>
                  </a:ext>
                </a:extLst>
              </a:tr>
              <a:tr h="190500">
                <a:tc>
                  <a:txBody>
                    <a:bodyPr/>
                    <a:lstStyle/>
                    <a:p>
                      <a:pPr algn="ctr" fontAlgn="b"/>
                      <a:r>
                        <a:rPr lang="sv-SE" sz="1100" u="none" strike="noStrike" dirty="0">
                          <a:effectLst/>
                        </a:rPr>
                        <a:t>6</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i="0" u="none" strike="noStrike" dirty="0">
                          <a:solidFill>
                            <a:schemeClr val="bg1">
                              <a:lumMod val="50000"/>
                            </a:schemeClr>
                          </a:solidFill>
                          <a:effectLst/>
                        </a:rPr>
                        <a:t> +3</a:t>
                      </a:r>
                      <a:endParaRPr lang="sv-SE" sz="800" b="0" i="0"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14</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+2</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27</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-2</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41</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-1</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127</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-5</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215</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-3</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extLst>
                  <a:ext uri="{0D108BD9-81ED-4DB2-BD59-A6C34878D82A}">
                    <a16:rowId xmlns:a16="http://schemas.microsoft.com/office/drawing/2014/main" val="3440014138"/>
                  </a:ext>
                </a:extLst>
              </a:tr>
              <a:tr h="190500">
                <a:tc>
                  <a:txBody>
                    <a:bodyPr/>
                    <a:lstStyle/>
                    <a:p>
                      <a:pPr algn="ctr" fontAlgn="b"/>
                      <a:r>
                        <a:rPr lang="sv-SE" sz="1100" u="none" strike="noStrike" dirty="0">
                          <a:effectLst/>
                        </a:rPr>
                        <a:t>10</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i="0" u="none" strike="noStrike" dirty="0">
                          <a:solidFill>
                            <a:schemeClr val="bg1">
                              <a:lumMod val="50000"/>
                            </a:schemeClr>
                          </a:solidFill>
                          <a:effectLst/>
                        </a:rPr>
                        <a:t>+1</a:t>
                      </a:r>
                      <a:endParaRPr lang="sv-SE" sz="800" b="0" i="0"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28</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b="0" i="0" u="none" strike="noStrike" dirty="0">
                          <a:solidFill>
                            <a:schemeClr val="bg1">
                              <a:lumMod val="50000"/>
                            </a:schemeClr>
                          </a:solidFill>
                          <a:effectLst/>
                          <a:latin typeface="Garamond" panose="02020404030301010803" pitchFamily="18" charset="0"/>
                        </a:rPr>
                        <a:t>-1</a:t>
                      </a:r>
                    </a:p>
                  </a:txBody>
                  <a:tcPr marL="9525" marR="9525" marT="9525" marB="0" anchor="b"/>
                </a:tc>
                <a:tc>
                  <a:txBody>
                    <a:bodyPr/>
                    <a:lstStyle/>
                    <a:p>
                      <a:pPr algn="ctr" fontAlgn="b"/>
                      <a:r>
                        <a:rPr lang="sv-SE" sz="1100" u="none" strike="noStrike" dirty="0">
                          <a:effectLst/>
                        </a:rPr>
                        <a:t>61</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-16</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99</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-11</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u="none" strike="noStrike" dirty="0">
                          <a:effectLst/>
                        </a:rPr>
                        <a:t>421</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-27</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tc>
                  <a:txBody>
                    <a:bodyPr/>
                    <a:lstStyle/>
                    <a:p>
                      <a:pPr algn="ctr" fontAlgn="b"/>
                      <a:r>
                        <a:rPr lang="sv-SE" sz="1100" b="0" u="none" strike="noStrike" dirty="0">
                          <a:effectLst/>
                        </a:rPr>
                        <a:t>619</a:t>
                      </a:r>
                      <a:endParaRPr lang="sv-SE" sz="1100" b="0" i="0" u="none" strike="noStrike" dirty="0">
                        <a:solidFill>
                          <a:srgbClr val="000000"/>
                        </a:solidFill>
                        <a:effectLst/>
                        <a:latin typeface="Garamond" panose="02020404030301010803" pitchFamily="18" charset="0"/>
                      </a:endParaRPr>
                    </a:p>
                  </a:txBody>
                  <a:tcPr marL="9525" marR="9525" marT="9525" marB="0" anchor="b"/>
                </a:tc>
                <a:tc>
                  <a:txBody>
                    <a:bodyPr/>
                    <a:lstStyle/>
                    <a:p>
                      <a:pPr algn="ctr" fontAlgn="b"/>
                      <a:r>
                        <a:rPr lang="sv-SE" sz="800" u="none" strike="noStrike" dirty="0">
                          <a:solidFill>
                            <a:schemeClr val="bg1">
                              <a:lumMod val="50000"/>
                            </a:schemeClr>
                          </a:solidFill>
                          <a:effectLst/>
                        </a:rPr>
                        <a:t>-54</a:t>
                      </a:r>
                      <a:endParaRPr lang="sv-SE" sz="800" b="0" i="1" u="none" strike="noStrike" dirty="0">
                        <a:solidFill>
                          <a:schemeClr val="bg1">
                            <a:lumMod val="50000"/>
                          </a:schemeClr>
                        </a:solidFill>
                        <a:effectLst/>
                        <a:latin typeface="Garamond" panose="02020404030301010803" pitchFamily="18" charset="0"/>
                      </a:endParaRPr>
                    </a:p>
                  </a:txBody>
                  <a:tcPr marL="9525" marR="9525" marT="9525" marB="0" anchor="b"/>
                </a:tc>
                <a:extLst>
                  <a:ext uri="{0D108BD9-81ED-4DB2-BD59-A6C34878D82A}">
                    <a16:rowId xmlns:a16="http://schemas.microsoft.com/office/drawing/2014/main" val="2547759656"/>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alpha val="24000"/>
              </a:schemeClr>
            </a:gs>
            <a:gs pos="90000">
              <a:schemeClr val="accent5">
                <a:lumMod val="75000"/>
                <a:alpha val="66000"/>
              </a:schemeClr>
            </a:gs>
            <a:gs pos="100000">
              <a:schemeClr val="accent5">
                <a:lumMod val="50000"/>
                <a:alpha val="86000"/>
              </a:schemeClr>
            </a:gs>
          </a:gsLst>
          <a:lin ang="5400000" scaled="1"/>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solidFill>
                  <a:schemeClr val="bg1">
                    <a:lumMod val="65000"/>
                  </a:schemeClr>
                </a:solidFill>
              </a:rPr>
              <a:t>Båtplatser 2023 </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130049" name="Rectangle 1"/>
          <p:cNvSpPr>
            <a:spLocks noChangeArrowheads="1"/>
          </p:cNvSpPr>
          <p:nvPr/>
        </p:nvSpPr>
        <p:spPr bwMode="auto">
          <a:xfrm>
            <a:off x="683568" y="996698"/>
            <a:ext cx="7884368" cy="30777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tabLst>
                <a:tab pos="2598738" algn="l"/>
              </a:tabLst>
            </a:pPr>
            <a:r>
              <a:rPr lang="sv-SE" sz="1400" dirty="0"/>
              <a:t>Antal båtplatser (inkl. gästplatser) 	151 st. </a:t>
            </a:r>
            <a:br>
              <a:rPr lang="sv-SE" sz="1400" dirty="0"/>
            </a:br>
            <a:endParaRPr lang="sv-SE" sz="1400" dirty="0"/>
          </a:p>
          <a:p>
            <a:pPr>
              <a:tabLst>
                <a:tab pos="2598738" algn="l"/>
              </a:tabLst>
            </a:pPr>
            <a:r>
              <a:rPr lang="sv-SE" sz="1400" dirty="0"/>
              <a:t>Tomma platser 	4 st.  +  3 för grunda</a:t>
            </a:r>
          </a:p>
          <a:p>
            <a:pPr>
              <a:tabLst>
                <a:tab pos="2598738" algn="l"/>
              </a:tabLst>
            </a:pPr>
            <a:endParaRPr lang="sv-SE" sz="1400" dirty="0"/>
          </a:p>
          <a:p>
            <a:pPr>
              <a:tabLst>
                <a:tab pos="2598738" algn="l"/>
              </a:tabLst>
            </a:pPr>
            <a:r>
              <a:rPr lang="sv-SE" sz="1400" dirty="0"/>
              <a:t>Betalande platser 	140 st.</a:t>
            </a:r>
          </a:p>
          <a:p>
            <a:pPr>
              <a:tabLst>
                <a:tab pos="2598738" algn="l"/>
              </a:tabLst>
            </a:pPr>
            <a:endParaRPr lang="sv-SE" sz="1400" dirty="0"/>
          </a:p>
          <a:p>
            <a:pPr>
              <a:tabLst>
                <a:tab pos="2598738" algn="l"/>
              </a:tabLst>
            </a:pPr>
            <a:r>
              <a:rPr lang="sv-SE" sz="1400" dirty="0"/>
              <a:t>Ej deposition	4 st.</a:t>
            </a:r>
          </a:p>
          <a:p>
            <a:pPr>
              <a:tabLst>
                <a:tab pos="2598738" algn="l"/>
              </a:tabLst>
            </a:pPr>
            <a:endParaRPr lang="sv-SE" sz="1400" dirty="0"/>
          </a:p>
          <a:p>
            <a:pPr>
              <a:tabLst>
                <a:tab pos="2598738" algn="l"/>
              </a:tabLst>
            </a:pPr>
            <a:r>
              <a:rPr lang="sv-SE" sz="1400" dirty="0"/>
              <a:t>Ej betalande	1 st.</a:t>
            </a:r>
          </a:p>
          <a:p>
            <a:pPr>
              <a:tabLst>
                <a:tab pos="2598738" algn="l"/>
              </a:tabLst>
            </a:pPr>
            <a:endParaRPr lang="sv-SE" sz="1400" dirty="0"/>
          </a:p>
          <a:p>
            <a:pPr>
              <a:tabLst>
                <a:tab pos="2598738" algn="l"/>
              </a:tabLst>
            </a:pPr>
            <a:r>
              <a:rPr lang="sv-SE" sz="1400" dirty="0" err="1"/>
              <a:t>Båtkö</a:t>
            </a:r>
            <a:r>
              <a:rPr lang="sv-SE" sz="1400" dirty="0"/>
              <a:t>, lista med 	41 namn</a:t>
            </a:r>
          </a:p>
          <a:p>
            <a:pPr>
              <a:tabLst>
                <a:tab pos="2598738" algn="l"/>
              </a:tabLst>
            </a:pPr>
            <a:endParaRPr lang="sv-SE" sz="1400" dirty="0"/>
          </a:p>
          <a:p>
            <a:pPr>
              <a:tabLst>
                <a:tab pos="2598738" algn="l"/>
              </a:tabLst>
            </a:pPr>
            <a:r>
              <a:rPr lang="sv-SE" sz="1400" dirty="0"/>
              <a:t>Gästplatser 	8 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sz="1200" b="0" i="0" u="sng" strike="noStrike" cap="none" normalizeH="0" baseline="0" dirty="0">
              <a:ln>
                <a:noFill/>
              </a:ln>
              <a:solidFill>
                <a:schemeClr val="tx1"/>
              </a:solidFill>
              <a:effectLst/>
              <a:latin typeface="Garamond" pitchFamily="18" charset="0"/>
              <a:ea typeface="Adobe Song Std L" pitchFamily="18" charset="-128"/>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435D0-8FDF-1630-48B0-570FE364B176}"/>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41E9DBBD-4998-2FFB-3ACE-6952F449172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2452" y="-14288"/>
            <a:ext cx="9182100" cy="6886575"/>
          </a:xfrm>
          <a:prstGeom prst="rect">
            <a:avLst/>
          </a:prstGeom>
        </p:spPr>
      </p:pic>
      <p:sp>
        <p:nvSpPr>
          <p:cNvPr id="2" name="Rubrik 1">
            <a:extLst>
              <a:ext uri="{FF2B5EF4-FFF2-40B4-BE49-F238E27FC236}">
                <a16:creationId xmlns:a16="http://schemas.microsoft.com/office/drawing/2014/main" id="{45B1CAA0-0985-05F9-A0F7-94293CC4CF41}"/>
              </a:ext>
            </a:extLst>
          </p:cNvPr>
          <p:cNvSpPr>
            <a:spLocks noGrp="1"/>
          </p:cNvSpPr>
          <p:nvPr>
            <p:ph type="title"/>
          </p:nvPr>
        </p:nvSpPr>
        <p:spPr/>
        <p:txBody>
          <a:bodyPr/>
          <a:lstStyle/>
          <a:p>
            <a:r>
              <a:rPr lang="sv-SE" dirty="0"/>
              <a:t>DAGORDNING</a:t>
            </a:r>
          </a:p>
        </p:txBody>
      </p:sp>
      <p:sp>
        <p:nvSpPr>
          <p:cNvPr id="7" name="Platshållare för innehåll 2">
            <a:extLst>
              <a:ext uri="{FF2B5EF4-FFF2-40B4-BE49-F238E27FC236}">
                <a16:creationId xmlns:a16="http://schemas.microsoft.com/office/drawing/2014/main" id="{A42A46A4-FF3A-616A-6BC9-A9A32956C96F}"/>
              </a:ext>
            </a:extLst>
          </p:cNvPr>
          <p:cNvSpPr txBox="1">
            <a:spLocks/>
          </p:cNvSpPr>
          <p:nvPr/>
        </p:nvSpPr>
        <p:spPr>
          <a:xfrm>
            <a:off x="1763688" y="1398166"/>
            <a:ext cx="6923112" cy="498316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700" dirty="0"/>
              <a:t>	</a:t>
            </a:r>
            <a:r>
              <a:rPr lang="sv-SE" sz="2700" dirty="0">
                <a:solidFill>
                  <a:schemeClr val="tx1">
                    <a:lumMod val="50000"/>
                    <a:lumOff val="50000"/>
                  </a:schemeClr>
                </a:solidFill>
              </a:rPr>
              <a:t>… … …</a:t>
            </a:r>
          </a:p>
          <a:p>
            <a:pPr marL="452438" indent="-452438">
              <a:buFont typeface="Arial" pitchFamily="34" charset="0"/>
              <a:buNone/>
            </a:pPr>
            <a:endParaRPr lang="sv-SE" sz="2700" dirty="0"/>
          </a:p>
          <a:p>
            <a:pPr marL="452438" indent="-452438">
              <a:buNone/>
            </a:pPr>
            <a:r>
              <a:rPr lang="sv-SE" sz="2400" dirty="0"/>
              <a:t>§ </a:t>
            </a:r>
            <a:r>
              <a:rPr lang="sv-SE" sz="2400" b="1" dirty="0"/>
              <a:t>10 </a:t>
            </a:r>
            <a:r>
              <a:rPr lang="sv-SE" sz="2400" dirty="0"/>
              <a:t>	Revisorernas berättelse över styrelsens förvaltning under det senaste verksamhetsåret.</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11 	</a:t>
            </a:r>
            <a:r>
              <a:rPr lang="sv-SE" sz="2400" dirty="0">
                <a:solidFill>
                  <a:schemeClr val="bg1">
                    <a:lumMod val="50000"/>
                  </a:schemeClr>
                </a:solidFill>
              </a:rPr>
              <a:t>Fråga om ansvarsfrihet för styrelsen samt fastställande av balansräkningen.</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12 </a:t>
            </a:r>
            <a:r>
              <a:rPr lang="sv-SE" sz="2400" dirty="0">
                <a:solidFill>
                  <a:schemeClr val="bg1">
                    <a:lumMod val="50000"/>
                  </a:schemeClr>
                </a:solidFill>
              </a:rPr>
              <a:t>	Redovisning av GSS fonder.</a:t>
            </a:r>
          </a:p>
          <a:p>
            <a:pPr marL="452438" indent="-452438">
              <a:buNone/>
            </a:pPr>
            <a:r>
              <a:rPr lang="sv-SE" sz="2400" dirty="0">
                <a:solidFill>
                  <a:schemeClr val="bg1">
                    <a:lumMod val="50000"/>
                  </a:schemeClr>
                </a:solidFill>
              </a:rPr>
              <a:t>§ </a:t>
            </a:r>
            <a:r>
              <a:rPr lang="sv-SE" sz="2400" b="1" dirty="0">
                <a:solidFill>
                  <a:schemeClr val="bg1">
                    <a:lumMod val="50000"/>
                  </a:schemeClr>
                </a:solidFill>
              </a:rPr>
              <a:t>13</a:t>
            </a:r>
            <a:r>
              <a:rPr lang="sv-SE" sz="2400" dirty="0">
                <a:solidFill>
                  <a:schemeClr val="bg1">
                    <a:lumMod val="50000"/>
                  </a:schemeClr>
                </a:solidFill>
              </a:rPr>
              <a:t>	Godkännande av föreslagen budget för 2024.</a:t>
            </a:r>
          </a:p>
          <a:p>
            <a:pPr marL="452438" indent="-452438">
              <a:buNone/>
            </a:pPr>
            <a:r>
              <a:rPr lang="sv-SE" sz="2400" dirty="0">
                <a:solidFill>
                  <a:schemeClr val="bg1">
                    <a:lumMod val="50000"/>
                  </a:schemeClr>
                </a:solidFill>
              </a:rPr>
              <a:t>§ </a:t>
            </a:r>
            <a:r>
              <a:rPr lang="sv-SE" sz="2400" b="1" dirty="0">
                <a:solidFill>
                  <a:schemeClr val="bg1">
                    <a:lumMod val="50000"/>
                  </a:schemeClr>
                </a:solidFill>
              </a:rPr>
              <a:t>14</a:t>
            </a:r>
            <a:r>
              <a:rPr lang="sv-SE" sz="2400" dirty="0">
                <a:solidFill>
                  <a:schemeClr val="bg1">
                    <a:lumMod val="50000"/>
                  </a:schemeClr>
                </a:solidFill>
              </a:rPr>
              <a:t>	Information om kommande medlemsavgifter. </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15</a:t>
            </a:r>
            <a:r>
              <a:rPr lang="sv-SE" sz="2400" dirty="0">
                <a:solidFill>
                  <a:schemeClr val="bg1">
                    <a:lumMod val="50000"/>
                  </a:schemeClr>
                </a:solidFill>
              </a:rPr>
              <a:t>	Val av ordförande i styrelsen för en tid av ett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16</a:t>
            </a:r>
            <a:r>
              <a:rPr lang="sv-SE" sz="2400" dirty="0">
                <a:solidFill>
                  <a:schemeClr val="bg1">
                    <a:lumMod val="50000"/>
                  </a:schemeClr>
                </a:solidFill>
              </a:rPr>
              <a:t>	Val av styrelsens ledamöter och suppleanter i styrelsen, i enlighet § 25, för en tid av två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17</a:t>
            </a:r>
            <a:r>
              <a:rPr lang="sv-SE" sz="2400" dirty="0">
                <a:solidFill>
                  <a:schemeClr val="bg1">
                    <a:lumMod val="50000"/>
                  </a:schemeClr>
                </a:solidFill>
              </a:rPr>
              <a:t>	Val av två revisorer och två </a:t>
            </a:r>
            <a:r>
              <a:rPr lang="sv-SE" sz="2400" dirty="0" err="1">
                <a:solidFill>
                  <a:schemeClr val="bg1">
                    <a:lumMod val="50000"/>
                  </a:schemeClr>
                </a:solidFill>
              </a:rPr>
              <a:t>revisorsuppleanter</a:t>
            </a:r>
            <a:r>
              <a:rPr lang="sv-SE" sz="2400" dirty="0">
                <a:solidFill>
                  <a:schemeClr val="bg1">
                    <a:lumMod val="50000"/>
                  </a:schemeClr>
                </a:solidFill>
              </a:rPr>
              <a:t> för en tid av ett år.</a:t>
            </a:r>
          </a:p>
          <a:p>
            <a:pPr marL="452438" indent="-452438">
              <a:buNone/>
            </a:pPr>
            <a:r>
              <a:rPr lang="sv-SE" sz="2400" dirty="0">
                <a:solidFill>
                  <a:schemeClr val="bg1">
                    <a:lumMod val="50000"/>
                  </a:schemeClr>
                </a:solidFill>
              </a:rPr>
              <a:t>§ </a:t>
            </a:r>
            <a:r>
              <a:rPr lang="sv-SE" sz="2400" b="1" dirty="0">
                <a:solidFill>
                  <a:schemeClr val="bg1">
                    <a:lumMod val="50000"/>
                  </a:schemeClr>
                </a:solidFill>
              </a:rPr>
              <a:t>18</a:t>
            </a:r>
            <a:r>
              <a:rPr lang="sv-SE" sz="2400" dirty="0">
                <a:solidFill>
                  <a:schemeClr val="bg1">
                    <a:lumMod val="50000"/>
                  </a:schemeClr>
                </a:solidFill>
              </a:rPr>
              <a:t>	Val av ledamöter i valberedningen, enligt med § 36,  för en tid av ett år.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19</a:t>
            </a:r>
            <a:r>
              <a:rPr lang="sv-SE" sz="2400" dirty="0">
                <a:solidFill>
                  <a:schemeClr val="bg1">
                    <a:lumMod val="50000"/>
                  </a:schemeClr>
                </a:solidFill>
              </a:rPr>
              <a:t>	Behandling av inkomna frågor.  </a:t>
            </a:r>
          </a:p>
          <a:p>
            <a:pPr marL="452438" indent="-452438">
              <a:buNone/>
            </a:pPr>
            <a:r>
              <a:rPr lang="sv-SE" sz="2400" dirty="0">
                <a:solidFill>
                  <a:schemeClr val="bg1">
                    <a:lumMod val="50000"/>
                  </a:schemeClr>
                </a:solidFill>
              </a:rPr>
              <a:t>§ </a:t>
            </a:r>
            <a:r>
              <a:rPr lang="sv-SE" sz="2400" b="1" dirty="0">
                <a:solidFill>
                  <a:schemeClr val="bg1">
                    <a:lumMod val="50000"/>
                  </a:schemeClr>
                </a:solidFill>
              </a:rPr>
              <a:t>20</a:t>
            </a:r>
            <a:r>
              <a:rPr lang="sv-SE" sz="2400" dirty="0">
                <a:solidFill>
                  <a:schemeClr val="bg1">
                    <a:lumMod val="50000"/>
                  </a:schemeClr>
                </a:solidFill>
              </a:rPr>
              <a:t>	Seglingsprogram 2024.</a:t>
            </a:r>
          </a:p>
          <a:p>
            <a:pPr marL="452438" indent="-452438">
              <a:buNone/>
            </a:pPr>
            <a:r>
              <a:rPr lang="sv-SE" sz="2400" dirty="0">
                <a:solidFill>
                  <a:schemeClr val="bg1">
                    <a:lumMod val="50000"/>
                  </a:schemeClr>
                </a:solidFill>
              </a:rPr>
              <a:t>§ </a:t>
            </a:r>
            <a:r>
              <a:rPr lang="sv-SE" sz="2400" b="1" dirty="0">
                <a:solidFill>
                  <a:schemeClr val="bg1">
                    <a:lumMod val="50000"/>
                  </a:schemeClr>
                </a:solidFill>
              </a:rPr>
              <a:t>21</a:t>
            </a:r>
            <a:r>
              <a:rPr lang="sv-SE" sz="2400" dirty="0">
                <a:solidFill>
                  <a:schemeClr val="bg1">
                    <a:lumMod val="50000"/>
                  </a:schemeClr>
                </a:solidFill>
              </a:rPr>
              <a:t>	Säsongens händelser.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22</a:t>
            </a:r>
            <a:r>
              <a:rPr lang="sv-SE" sz="2400" dirty="0">
                <a:solidFill>
                  <a:schemeClr val="bg1">
                    <a:lumMod val="50000"/>
                  </a:schemeClr>
                </a:solidFill>
              </a:rPr>
              <a:t>	Övriga frågor.</a:t>
            </a:r>
          </a:p>
          <a:p>
            <a:pPr>
              <a:buFont typeface="Arial" pitchFamily="34" charset="0"/>
              <a:buNone/>
            </a:pPr>
            <a:endParaRPr lang="sv-SE" dirty="0"/>
          </a:p>
        </p:txBody>
      </p:sp>
    </p:spTree>
    <p:extLst>
      <p:ext uri="{BB962C8B-B14F-4D97-AF65-F5344CB8AC3E}">
        <p14:creationId xmlns:p14="http://schemas.microsoft.com/office/powerpoint/2010/main" val="2859491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9716DFB-4383-4507-A6F6-817E850B3231}"/>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38100" y="-1"/>
            <a:ext cx="9182100" cy="6886575"/>
          </a:xfrm>
          <a:prstGeom prst="rect">
            <a:avLst/>
          </a:prstGeom>
        </p:spPr>
      </p:pic>
      <p:sp>
        <p:nvSpPr>
          <p:cNvPr id="2" name="Rubrik 1"/>
          <p:cNvSpPr>
            <a:spLocks noGrp="1"/>
          </p:cNvSpPr>
          <p:nvPr>
            <p:ph type="title"/>
          </p:nvPr>
        </p:nvSpPr>
        <p:spPr/>
        <p:txBody>
          <a:bodyPr/>
          <a:lstStyle/>
          <a:p>
            <a:r>
              <a:rPr lang="sv-SE" dirty="0"/>
              <a:t>DAGORDNING</a:t>
            </a:r>
          </a:p>
        </p:txBody>
      </p:sp>
      <p:sp>
        <p:nvSpPr>
          <p:cNvPr id="7" name="Platshållare för innehåll 2">
            <a:extLst>
              <a:ext uri="{FF2B5EF4-FFF2-40B4-BE49-F238E27FC236}">
                <a16:creationId xmlns:a16="http://schemas.microsoft.com/office/drawing/2014/main" id="{6DFF803C-2ED7-4F49-BF73-49BCAA86F9CA}"/>
              </a:ext>
            </a:extLst>
          </p:cNvPr>
          <p:cNvSpPr>
            <a:spLocks noGrp="1"/>
          </p:cNvSpPr>
          <p:nvPr>
            <p:ph idx="1"/>
          </p:nvPr>
        </p:nvSpPr>
        <p:spPr>
          <a:xfrm>
            <a:off x="1763688" y="1398166"/>
            <a:ext cx="6923112" cy="4983162"/>
          </a:xfrm>
        </p:spPr>
        <p:txBody>
          <a:bodyPr>
            <a:normAutofit fontScale="47500" lnSpcReduction="20000"/>
          </a:bodyPr>
          <a:lstStyle/>
          <a:p>
            <a:pPr marL="452438" indent="-452438">
              <a:buNone/>
            </a:pPr>
            <a:r>
              <a:rPr lang="sv-SE" sz="2700" dirty="0"/>
              <a:t>	… … …</a:t>
            </a:r>
          </a:p>
          <a:p>
            <a:pPr marL="452438" indent="-452438">
              <a:buNone/>
            </a:pPr>
            <a:endParaRPr lang="sv-SE" sz="2700" dirty="0"/>
          </a:p>
          <a:p>
            <a:pPr marL="452438" indent="-452438">
              <a:buNone/>
            </a:pPr>
            <a:r>
              <a:rPr lang="sv-SE" sz="2800" dirty="0"/>
              <a:t>§   </a:t>
            </a:r>
            <a:r>
              <a:rPr lang="sv-SE" sz="2800" b="1" dirty="0"/>
              <a:t>6</a:t>
            </a:r>
            <a:r>
              <a:rPr lang="sv-SE" sz="2800" dirty="0"/>
              <a:t>	Fastställande av föredragningslista.</a:t>
            </a:r>
          </a:p>
          <a:p>
            <a:pPr marL="452438" indent="-452438">
              <a:buNone/>
            </a:pPr>
            <a:r>
              <a:rPr lang="sv-SE" sz="2800" dirty="0"/>
              <a:t>§   </a:t>
            </a:r>
            <a:r>
              <a:rPr lang="sv-SE" sz="2800" b="1" dirty="0"/>
              <a:t>7</a:t>
            </a:r>
            <a:r>
              <a:rPr lang="sv-SE" sz="2800" dirty="0"/>
              <a:t>	Utmärkelser.</a:t>
            </a:r>
          </a:p>
          <a:p>
            <a:pPr marL="452438" indent="-452438">
              <a:buNone/>
            </a:pPr>
            <a:r>
              <a:rPr lang="sv-SE" sz="2800" dirty="0"/>
              <a:t>§   </a:t>
            </a:r>
            <a:r>
              <a:rPr lang="sv-SE" sz="2800" b="1" dirty="0"/>
              <a:t>8 </a:t>
            </a:r>
            <a:r>
              <a:rPr lang="sv-SE" sz="2800" dirty="0"/>
              <a:t>	Redovisning av juniorverksamheten.</a:t>
            </a:r>
          </a:p>
          <a:p>
            <a:pPr marL="452438" indent="-452438">
              <a:buNone/>
            </a:pPr>
            <a:endParaRPr lang="sv-SE" sz="2800" dirty="0"/>
          </a:p>
          <a:p>
            <a:pPr marL="452438" indent="-452438">
              <a:buNone/>
            </a:pPr>
            <a:r>
              <a:rPr lang="sv-SE" sz="2800" dirty="0"/>
              <a:t>§   </a:t>
            </a:r>
            <a:r>
              <a:rPr lang="sv-SE" sz="2800" b="1" dirty="0"/>
              <a:t>9</a:t>
            </a:r>
            <a:r>
              <a:rPr lang="sv-SE" sz="2800" dirty="0"/>
              <a:t>	Styrelsens verksamhetsberättelse samt</a:t>
            </a:r>
            <a:br>
              <a:rPr lang="sv-SE" sz="2800" dirty="0"/>
            </a:br>
            <a:r>
              <a:rPr lang="sv-SE" sz="2800" dirty="0"/>
              <a:t>resultat‐ och balansräkningen för det senaste verksamhetsåret.</a:t>
            </a:r>
          </a:p>
          <a:p>
            <a:pPr marL="452438" indent="-452438">
              <a:buNone/>
            </a:pPr>
            <a:r>
              <a:rPr lang="sv-SE" sz="2800" dirty="0"/>
              <a:t>§ </a:t>
            </a:r>
            <a:r>
              <a:rPr lang="sv-SE" sz="2800" b="1" dirty="0"/>
              <a:t>10 </a:t>
            </a:r>
            <a:r>
              <a:rPr lang="sv-SE" sz="2800" dirty="0"/>
              <a:t>	Revisorernas berättelse över styrelsens förvaltning under det senaste verksamhetsåret.</a:t>
            </a:r>
          </a:p>
          <a:p>
            <a:pPr marL="452438" indent="-452438">
              <a:buNone/>
            </a:pPr>
            <a:r>
              <a:rPr lang="sv-SE" sz="2800" dirty="0"/>
              <a:t>§ </a:t>
            </a:r>
            <a:r>
              <a:rPr lang="sv-SE" sz="2800" b="1" dirty="0"/>
              <a:t>11 	</a:t>
            </a:r>
            <a:r>
              <a:rPr lang="sv-SE" sz="2800" dirty="0"/>
              <a:t>Fråga om ansvarsfrihet för styrelsen samt fastställande av balansräkningen.</a:t>
            </a:r>
          </a:p>
          <a:p>
            <a:pPr marL="452438" indent="-452438">
              <a:buNone/>
            </a:pPr>
            <a:endParaRPr lang="sv-SE" sz="2800" dirty="0"/>
          </a:p>
          <a:p>
            <a:pPr marL="452438" indent="-452438">
              <a:buNone/>
            </a:pPr>
            <a:r>
              <a:rPr lang="sv-SE" sz="2800" dirty="0"/>
              <a:t>§ </a:t>
            </a:r>
            <a:r>
              <a:rPr lang="sv-SE" sz="2800" b="1" dirty="0"/>
              <a:t>12 </a:t>
            </a:r>
            <a:r>
              <a:rPr lang="sv-SE" sz="2800" dirty="0"/>
              <a:t>	Redovisning av GSS fonder.</a:t>
            </a:r>
          </a:p>
          <a:p>
            <a:pPr marL="452438" indent="-452438">
              <a:buNone/>
            </a:pPr>
            <a:r>
              <a:rPr lang="sv-SE" sz="2800" dirty="0"/>
              <a:t>§ </a:t>
            </a:r>
            <a:r>
              <a:rPr lang="sv-SE" sz="2800" b="1" dirty="0"/>
              <a:t>13</a:t>
            </a:r>
            <a:r>
              <a:rPr lang="sv-SE" sz="2800" dirty="0"/>
              <a:t>	Godkännande av föreslagen budget för 2024.</a:t>
            </a:r>
          </a:p>
          <a:p>
            <a:pPr marL="452438" indent="-452438">
              <a:buNone/>
            </a:pPr>
            <a:r>
              <a:rPr lang="sv-SE" sz="2800" dirty="0"/>
              <a:t>§ </a:t>
            </a:r>
            <a:r>
              <a:rPr lang="sv-SE" sz="2800" b="1" dirty="0"/>
              <a:t>14</a:t>
            </a:r>
            <a:r>
              <a:rPr lang="sv-SE" sz="2800" dirty="0"/>
              <a:t>	Information om kommande medlemsavgifter. </a:t>
            </a:r>
          </a:p>
          <a:p>
            <a:pPr marL="452438" indent="-452438">
              <a:buNone/>
            </a:pPr>
            <a:endParaRPr lang="sv-SE" sz="2800" dirty="0"/>
          </a:p>
          <a:p>
            <a:pPr marL="452438" indent="-452438">
              <a:buNone/>
            </a:pPr>
            <a:r>
              <a:rPr lang="sv-SE" sz="2800" dirty="0"/>
              <a:t>§ </a:t>
            </a:r>
            <a:r>
              <a:rPr lang="sv-SE" sz="2800" b="1" dirty="0"/>
              <a:t>15</a:t>
            </a:r>
            <a:r>
              <a:rPr lang="sv-SE" sz="2800" dirty="0"/>
              <a:t>	Val av ordförande i styrelsen för en tid av ett år. </a:t>
            </a:r>
          </a:p>
          <a:p>
            <a:pPr marL="452438" indent="-452438">
              <a:buNone/>
            </a:pPr>
            <a:r>
              <a:rPr lang="sv-SE" sz="2800" dirty="0"/>
              <a:t>§ </a:t>
            </a:r>
            <a:r>
              <a:rPr lang="sv-SE" sz="2800" b="1" dirty="0"/>
              <a:t>16</a:t>
            </a:r>
            <a:r>
              <a:rPr lang="sv-SE" sz="2800" dirty="0"/>
              <a:t>	Val av styrelsens ledamöter och suppleanter i styrelsen, i enlighet § 25, för en tid av två år. </a:t>
            </a:r>
          </a:p>
          <a:p>
            <a:pPr marL="452438" indent="-452438">
              <a:buNone/>
            </a:pPr>
            <a:r>
              <a:rPr lang="sv-SE" sz="2800" dirty="0"/>
              <a:t>§ </a:t>
            </a:r>
            <a:r>
              <a:rPr lang="sv-SE" sz="2800" b="1" dirty="0"/>
              <a:t>17</a:t>
            </a:r>
            <a:r>
              <a:rPr lang="sv-SE" sz="2800" dirty="0"/>
              <a:t>	Val av två revisorer och två </a:t>
            </a:r>
            <a:r>
              <a:rPr lang="sv-SE" sz="2800" dirty="0" err="1"/>
              <a:t>revisorsuppleanter</a:t>
            </a:r>
            <a:r>
              <a:rPr lang="sv-SE" sz="2800" dirty="0"/>
              <a:t> för en tid av ett år.</a:t>
            </a:r>
          </a:p>
          <a:p>
            <a:pPr marL="452438" indent="-452438">
              <a:buNone/>
            </a:pPr>
            <a:r>
              <a:rPr lang="sv-SE" sz="2800" dirty="0"/>
              <a:t>§ </a:t>
            </a:r>
            <a:r>
              <a:rPr lang="sv-SE" sz="2800" b="1" dirty="0"/>
              <a:t>18</a:t>
            </a:r>
            <a:r>
              <a:rPr lang="sv-SE" sz="2800" dirty="0"/>
              <a:t>	Val av ledamöter i valberedningen, enligt med § 36,  för en tid av ett år.</a:t>
            </a:r>
          </a:p>
          <a:p>
            <a:pPr marL="452438" indent="-452438">
              <a:buNone/>
            </a:pPr>
            <a:endParaRPr lang="sv-SE" sz="2800" dirty="0"/>
          </a:p>
          <a:p>
            <a:pPr marL="452438" indent="-452438">
              <a:buNone/>
            </a:pPr>
            <a:r>
              <a:rPr lang="sv-SE" sz="2800" dirty="0"/>
              <a:t>§ </a:t>
            </a:r>
            <a:r>
              <a:rPr lang="sv-SE" sz="2800" b="1" dirty="0"/>
              <a:t>19</a:t>
            </a:r>
            <a:r>
              <a:rPr lang="sv-SE" sz="2800" dirty="0"/>
              <a:t>	Behandling av inkomna frågor.  </a:t>
            </a:r>
          </a:p>
          <a:p>
            <a:pPr marL="452438" indent="-452438">
              <a:buNone/>
            </a:pPr>
            <a:r>
              <a:rPr lang="sv-SE" sz="2800" dirty="0"/>
              <a:t>§ </a:t>
            </a:r>
            <a:r>
              <a:rPr lang="sv-SE" sz="2800" b="1" dirty="0"/>
              <a:t>20</a:t>
            </a:r>
            <a:r>
              <a:rPr lang="sv-SE" sz="2800" dirty="0"/>
              <a:t>	Seglingsprogram 2024.</a:t>
            </a:r>
          </a:p>
          <a:p>
            <a:pPr marL="452438" indent="-452438">
              <a:buNone/>
            </a:pPr>
            <a:r>
              <a:rPr lang="sv-SE" sz="2800" dirty="0"/>
              <a:t>§ </a:t>
            </a:r>
            <a:r>
              <a:rPr lang="sv-SE" sz="2800" b="1" dirty="0"/>
              <a:t>21</a:t>
            </a:r>
            <a:r>
              <a:rPr lang="sv-SE" sz="2800" dirty="0"/>
              <a:t>	Säsongens händelser.</a:t>
            </a:r>
          </a:p>
          <a:p>
            <a:pPr marL="452438" indent="-452438">
              <a:buNone/>
            </a:pPr>
            <a:endParaRPr lang="sv-SE" sz="2800" dirty="0"/>
          </a:p>
          <a:p>
            <a:pPr marL="452438" indent="-452438">
              <a:buNone/>
            </a:pPr>
            <a:r>
              <a:rPr lang="sv-SE" sz="2800" dirty="0"/>
              <a:t>§ </a:t>
            </a:r>
            <a:r>
              <a:rPr lang="sv-SE" sz="2800" b="1" dirty="0"/>
              <a:t>22</a:t>
            </a:r>
            <a:r>
              <a:rPr lang="sv-SE" sz="2800" dirty="0"/>
              <a:t>	Övriga frågor.</a:t>
            </a:r>
          </a:p>
          <a:p>
            <a:pPr>
              <a:buNone/>
            </a:pPr>
            <a:endParaRPr lang="sv-SE"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623BF0A-B2B6-4702-A560-0C7B96968CDD}"/>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ruta 1">
            <a:extLst>
              <a:ext uri="{FF2B5EF4-FFF2-40B4-BE49-F238E27FC236}">
                <a16:creationId xmlns:a16="http://schemas.microsoft.com/office/drawing/2014/main" id="{80A87C41-C2AB-4330-9EF9-E5B3F6D91E2A}"/>
              </a:ext>
            </a:extLst>
          </p:cNvPr>
          <p:cNvSpPr txBox="1"/>
          <p:nvPr/>
        </p:nvSpPr>
        <p:spPr>
          <a:xfrm rot="21253491">
            <a:off x="1007603" y="375853"/>
            <a:ext cx="7344816" cy="6113952"/>
          </a:xfrm>
          <a:custGeom>
            <a:avLst/>
            <a:gdLst>
              <a:gd name="connsiteX0" fmla="*/ 0 w 7344816"/>
              <a:gd name="connsiteY0" fmla="*/ 0 h 6113952"/>
              <a:gd name="connsiteX1" fmla="*/ 667711 w 7344816"/>
              <a:gd name="connsiteY1" fmla="*/ 0 h 6113952"/>
              <a:gd name="connsiteX2" fmla="*/ 1261973 w 7344816"/>
              <a:gd name="connsiteY2" fmla="*/ 0 h 6113952"/>
              <a:gd name="connsiteX3" fmla="*/ 1856235 w 7344816"/>
              <a:gd name="connsiteY3" fmla="*/ 0 h 6113952"/>
              <a:gd name="connsiteX4" fmla="*/ 2450498 w 7344816"/>
              <a:gd name="connsiteY4" fmla="*/ 0 h 6113952"/>
              <a:gd name="connsiteX5" fmla="*/ 3118208 w 7344816"/>
              <a:gd name="connsiteY5" fmla="*/ 0 h 6113952"/>
              <a:gd name="connsiteX6" fmla="*/ 3785919 w 7344816"/>
              <a:gd name="connsiteY6" fmla="*/ 0 h 6113952"/>
              <a:gd name="connsiteX7" fmla="*/ 4233285 w 7344816"/>
              <a:gd name="connsiteY7" fmla="*/ 0 h 6113952"/>
              <a:gd name="connsiteX8" fmla="*/ 4900995 w 7344816"/>
              <a:gd name="connsiteY8" fmla="*/ 0 h 6113952"/>
              <a:gd name="connsiteX9" fmla="*/ 5715602 w 7344816"/>
              <a:gd name="connsiteY9" fmla="*/ 0 h 6113952"/>
              <a:gd name="connsiteX10" fmla="*/ 6530209 w 7344816"/>
              <a:gd name="connsiteY10" fmla="*/ 0 h 6113952"/>
              <a:gd name="connsiteX11" fmla="*/ 7344816 w 7344816"/>
              <a:gd name="connsiteY11" fmla="*/ 0 h 6113952"/>
              <a:gd name="connsiteX12" fmla="*/ 7344816 w 7344816"/>
              <a:gd name="connsiteY12" fmla="*/ 801607 h 6113952"/>
              <a:gd name="connsiteX13" fmla="*/ 7344816 w 7344816"/>
              <a:gd name="connsiteY13" fmla="*/ 1419796 h 6113952"/>
              <a:gd name="connsiteX14" fmla="*/ 7344816 w 7344816"/>
              <a:gd name="connsiteY14" fmla="*/ 2037984 h 6113952"/>
              <a:gd name="connsiteX15" fmla="*/ 7344816 w 7344816"/>
              <a:gd name="connsiteY15" fmla="*/ 2839591 h 6113952"/>
              <a:gd name="connsiteX16" fmla="*/ 7344816 w 7344816"/>
              <a:gd name="connsiteY16" fmla="*/ 3518919 h 6113952"/>
              <a:gd name="connsiteX17" fmla="*/ 7344816 w 7344816"/>
              <a:gd name="connsiteY17" fmla="*/ 4198247 h 6113952"/>
              <a:gd name="connsiteX18" fmla="*/ 7344816 w 7344816"/>
              <a:gd name="connsiteY18" fmla="*/ 4694156 h 6113952"/>
              <a:gd name="connsiteX19" fmla="*/ 7344816 w 7344816"/>
              <a:gd name="connsiteY19" fmla="*/ 5495764 h 6113952"/>
              <a:gd name="connsiteX20" fmla="*/ 7344816 w 7344816"/>
              <a:gd name="connsiteY20" fmla="*/ 6113952 h 6113952"/>
              <a:gd name="connsiteX21" fmla="*/ 6750554 w 7344816"/>
              <a:gd name="connsiteY21" fmla="*/ 6113952 h 6113952"/>
              <a:gd name="connsiteX22" fmla="*/ 6229739 w 7344816"/>
              <a:gd name="connsiteY22" fmla="*/ 6113952 h 6113952"/>
              <a:gd name="connsiteX23" fmla="*/ 5635477 w 7344816"/>
              <a:gd name="connsiteY23" fmla="*/ 6113952 h 6113952"/>
              <a:gd name="connsiteX24" fmla="*/ 4967766 w 7344816"/>
              <a:gd name="connsiteY24" fmla="*/ 6113952 h 6113952"/>
              <a:gd name="connsiteX25" fmla="*/ 4520400 w 7344816"/>
              <a:gd name="connsiteY25" fmla="*/ 6113952 h 6113952"/>
              <a:gd name="connsiteX26" fmla="*/ 3705794 w 7344816"/>
              <a:gd name="connsiteY26" fmla="*/ 6113952 h 6113952"/>
              <a:gd name="connsiteX27" fmla="*/ 3258427 w 7344816"/>
              <a:gd name="connsiteY27" fmla="*/ 6113952 h 6113952"/>
              <a:gd name="connsiteX28" fmla="*/ 2443821 w 7344816"/>
              <a:gd name="connsiteY28" fmla="*/ 6113952 h 6113952"/>
              <a:gd name="connsiteX29" fmla="*/ 1702662 w 7344816"/>
              <a:gd name="connsiteY29" fmla="*/ 6113952 h 6113952"/>
              <a:gd name="connsiteX30" fmla="*/ 1255296 w 7344816"/>
              <a:gd name="connsiteY30" fmla="*/ 6113952 h 6113952"/>
              <a:gd name="connsiteX31" fmla="*/ 0 w 7344816"/>
              <a:gd name="connsiteY31" fmla="*/ 6113952 h 6113952"/>
              <a:gd name="connsiteX32" fmla="*/ 0 w 7344816"/>
              <a:gd name="connsiteY32" fmla="*/ 5373484 h 6113952"/>
              <a:gd name="connsiteX33" fmla="*/ 0 w 7344816"/>
              <a:gd name="connsiteY33" fmla="*/ 4633017 h 6113952"/>
              <a:gd name="connsiteX34" fmla="*/ 0 w 7344816"/>
              <a:gd name="connsiteY34" fmla="*/ 4075968 h 6113952"/>
              <a:gd name="connsiteX35" fmla="*/ 0 w 7344816"/>
              <a:gd name="connsiteY35" fmla="*/ 3396640 h 6113952"/>
              <a:gd name="connsiteX36" fmla="*/ 0 w 7344816"/>
              <a:gd name="connsiteY36" fmla="*/ 2717312 h 6113952"/>
              <a:gd name="connsiteX37" fmla="*/ 0 w 7344816"/>
              <a:gd name="connsiteY37" fmla="*/ 2099124 h 6113952"/>
              <a:gd name="connsiteX38" fmla="*/ 0 w 7344816"/>
              <a:gd name="connsiteY38" fmla="*/ 1603214 h 6113952"/>
              <a:gd name="connsiteX39" fmla="*/ 0 w 7344816"/>
              <a:gd name="connsiteY39" fmla="*/ 1046165 h 6113952"/>
              <a:gd name="connsiteX40" fmla="*/ 0 w 7344816"/>
              <a:gd name="connsiteY40" fmla="*/ 0 h 611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344816" h="6113952" fill="none" extrusionOk="0">
                <a:moveTo>
                  <a:pt x="0" y="0"/>
                </a:moveTo>
                <a:cubicBezTo>
                  <a:pt x="237323" y="-8026"/>
                  <a:pt x="503613" y="1626"/>
                  <a:pt x="667711" y="0"/>
                </a:cubicBezTo>
                <a:cubicBezTo>
                  <a:pt x="831809" y="-1626"/>
                  <a:pt x="1048056" y="-23244"/>
                  <a:pt x="1261973" y="0"/>
                </a:cubicBezTo>
                <a:cubicBezTo>
                  <a:pt x="1475890" y="23244"/>
                  <a:pt x="1638135" y="-14065"/>
                  <a:pt x="1856235" y="0"/>
                </a:cubicBezTo>
                <a:cubicBezTo>
                  <a:pt x="2074335" y="14065"/>
                  <a:pt x="2278206" y="-19949"/>
                  <a:pt x="2450498" y="0"/>
                </a:cubicBezTo>
                <a:cubicBezTo>
                  <a:pt x="2622790" y="19949"/>
                  <a:pt x="2890967" y="-19960"/>
                  <a:pt x="3118208" y="0"/>
                </a:cubicBezTo>
                <a:cubicBezTo>
                  <a:pt x="3345449" y="19960"/>
                  <a:pt x="3545142" y="-32024"/>
                  <a:pt x="3785919" y="0"/>
                </a:cubicBezTo>
                <a:cubicBezTo>
                  <a:pt x="4026696" y="32024"/>
                  <a:pt x="4070342" y="4261"/>
                  <a:pt x="4233285" y="0"/>
                </a:cubicBezTo>
                <a:cubicBezTo>
                  <a:pt x="4396228" y="-4261"/>
                  <a:pt x="4733160" y="-1972"/>
                  <a:pt x="4900995" y="0"/>
                </a:cubicBezTo>
                <a:cubicBezTo>
                  <a:pt x="5068830" y="1972"/>
                  <a:pt x="5409733" y="32398"/>
                  <a:pt x="5715602" y="0"/>
                </a:cubicBezTo>
                <a:cubicBezTo>
                  <a:pt x="6021471" y="-32398"/>
                  <a:pt x="6230145" y="-8555"/>
                  <a:pt x="6530209" y="0"/>
                </a:cubicBezTo>
                <a:cubicBezTo>
                  <a:pt x="6830273" y="8555"/>
                  <a:pt x="7085700" y="30891"/>
                  <a:pt x="7344816" y="0"/>
                </a:cubicBezTo>
                <a:cubicBezTo>
                  <a:pt x="7376913" y="296798"/>
                  <a:pt x="7323269" y="594099"/>
                  <a:pt x="7344816" y="801607"/>
                </a:cubicBezTo>
                <a:cubicBezTo>
                  <a:pt x="7366363" y="1009115"/>
                  <a:pt x="7371758" y="1138453"/>
                  <a:pt x="7344816" y="1419796"/>
                </a:cubicBezTo>
                <a:cubicBezTo>
                  <a:pt x="7317874" y="1701139"/>
                  <a:pt x="7334656" y="1873651"/>
                  <a:pt x="7344816" y="2037984"/>
                </a:cubicBezTo>
                <a:cubicBezTo>
                  <a:pt x="7354976" y="2202317"/>
                  <a:pt x="7369105" y="2606929"/>
                  <a:pt x="7344816" y="2839591"/>
                </a:cubicBezTo>
                <a:cubicBezTo>
                  <a:pt x="7320527" y="3072253"/>
                  <a:pt x="7371077" y="3344879"/>
                  <a:pt x="7344816" y="3518919"/>
                </a:cubicBezTo>
                <a:cubicBezTo>
                  <a:pt x="7318555" y="3692959"/>
                  <a:pt x="7354044" y="3863684"/>
                  <a:pt x="7344816" y="4198247"/>
                </a:cubicBezTo>
                <a:cubicBezTo>
                  <a:pt x="7335588" y="4532810"/>
                  <a:pt x="7348155" y="4481439"/>
                  <a:pt x="7344816" y="4694156"/>
                </a:cubicBezTo>
                <a:cubicBezTo>
                  <a:pt x="7341477" y="4906873"/>
                  <a:pt x="7368123" y="5105752"/>
                  <a:pt x="7344816" y="5495764"/>
                </a:cubicBezTo>
                <a:cubicBezTo>
                  <a:pt x="7321509" y="5885776"/>
                  <a:pt x="7371686" y="5917342"/>
                  <a:pt x="7344816" y="6113952"/>
                </a:cubicBezTo>
                <a:cubicBezTo>
                  <a:pt x="7065118" y="6086621"/>
                  <a:pt x="7045571" y="6125633"/>
                  <a:pt x="6750554" y="6113952"/>
                </a:cubicBezTo>
                <a:cubicBezTo>
                  <a:pt x="6455537" y="6102271"/>
                  <a:pt x="6398534" y="6135817"/>
                  <a:pt x="6229739" y="6113952"/>
                </a:cubicBezTo>
                <a:cubicBezTo>
                  <a:pt x="6060945" y="6092087"/>
                  <a:pt x="5927211" y="6130776"/>
                  <a:pt x="5635477" y="6113952"/>
                </a:cubicBezTo>
                <a:cubicBezTo>
                  <a:pt x="5343743" y="6097128"/>
                  <a:pt x="5300947" y="6131899"/>
                  <a:pt x="4967766" y="6113952"/>
                </a:cubicBezTo>
                <a:cubicBezTo>
                  <a:pt x="4634585" y="6096005"/>
                  <a:pt x="4672269" y="6114352"/>
                  <a:pt x="4520400" y="6113952"/>
                </a:cubicBezTo>
                <a:cubicBezTo>
                  <a:pt x="4368531" y="6113552"/>
                  <a:pt x="3962077" y="6131734"/>
                  <a:pt x="3705794" y="6113952"/>
                </a:cubicBezTo>
                <a:cubicBezTo>
                  <a:pt x="3449511" y="6096170"/>
                  <a:pt x="3460718" y="6114699"/>
                  <a:pt x="3258427" y="6113952"/>
                </a:cubicBezTo>
                <a:cubicBezTo>
                  <a:pt x="3056136" y="6113205"/>
                  <a:pt x="2666636" y="6119556"/>
                  <a:pt x="2443821" y="6113952"/>
                </a:cubicBezTo>
                <a:cubicBezTo>
                  <a:pt x="2221006" y="6108348"/>
                  <a:pt x="1955376" y="6111978"/>
                  <a:pt x="1702662" y="6113952"/>
                </a:cubicBezTo>
                <a:cubicBezTo>
                  <a:pt x="1449948" y="6115926"/>
                  <a:pt x="1369808" y="6095431"/>
                  <a:pt x="1255296" y="6113952"/>
                </a:cubicBezTo>
                <a:cubicBezTo>
                  <a:pt x="1140784" y="6132473"/>
                  <a:pt x="497631" y="6145757"/>
                  <a:pt x="0" y="6113952"/>
                </a:cubicBezTo>
                <a:cubicBezTo>
                  <a:pt x="21029" y="5826271"/>
                  <a:pt x="-35279" y="5590815"/>
                  <a:pt x="0" y="5373484"/>
                </a:cubicBezTo>
                <a:cubicBezTo>
                  <a:pt x="35279" y="5156153"/>
                  <a:pt x="28993" y="4909744"/>
                  <a:pt x="0" y="4633017"/>
                </a:cubicBezTo>
                <a:cubicBezTo>
                  <a:pt x="-28993" y="4356290"/>
                  <a:pt x="-11886" y="4232097"/>
                  <a:pt x="0" y="4075968"/>
                </a:cubicBezTo>
                <a:cubicBezTo>
                  <a:pt x="11886" y="3919839"/>
                  <a:pt x="19012" y="3623630"/>
                  <a:pt x="0" y="3396640"/>
                </a:cubicBezTo>
                <a:cubicBezTo>
                  <a:pt x="-19012" y="3169650"/>
                  <a:pt x="1777" y="3011943"/>
                  <a:pt x="0" y="2717312"/>
                </a:cubicBezTo>
                <a:cubicBezTo>
                  <a:pt x="-1777" y="2422681"/>
                  <a:pt x="12458" y="2315521"/>
                  <a:pt x="0" y="2099124"/>
                </a:cubicBezTo>
                <a:cubicBezTo>
                  <a:pt x="-12458" y="1882727"/>
                  <a:pt x="12329" y="1729670"/>
                  <a:pt x="0" y="1603214"/>
                </a:cubicBezTo>
                <a:cubicBezTo>
                  <a:pt x="-12329" y="1476758"/>
                  <a:pt x="5998" y="1164636"/>
                  <a:pt x="0" y="1046165"/>
                </a:cubicBezTo>
                <a:cubicBezTo>
                  <a:pt x="-5998" y="927694"/>
                  <a:pt x="5810" y="513455"/>
                  <a:pt x="0" y="0"/>
                </a:cubicBezTo>
                <a:close/>
              </a:path>
              <a:path w="7344816" h="6113952" stroke="0" extrusionOk="0">
                <a:moveTo>
                  <a:pt x="0" y="0"/>
                </a:moveTo>
                <a:cubicBezTo>
                  <a:pt x="203205" y="33679"/>
                  <a:pt x="528275" y="32749"/>
                  <a:pt x="814607" y="0"/>
                </a:cubicBezTo>
                <a:cubicBezTo>
                  <a:pt x="1100939" y="-32749"/>
                  <a:pt x="1388584" y="-19109"/>
                  <a:pt x="1629214" y="0"/>
                </a:cubicBezTo>
                <a:cubicBezTo>
                  <a:pt x="1869844" y="19109"/>
                  <a:pt x="2198951" y="-15361"/>
                  <a:pt x="2443821" y="0"/>
                </a:cubicBezTo>
                <a:cubicBezTo>
                  <a:pt x="2688691" y="15361"/>
                  <a:pt x="2939709" y="36209"/>
                  <a:pt x="3184979" y="0"/>
                </a:cubicBezTo>
                <a:cubicBezTo>
                  <a:pt x="3430249" y="-36209"/>
                  <a:pt x="3512156" y="11546"/>
                  <a:pt x="3779242" y="0"/>
                </a:cubicBezTo>
                <a:cubicBezTo>
                  <a:pt x="4046328" y="-11546"/>
                  <a:pt x="4225672" y="-19043"/>
                  <a:pt x="4593849" y="0"/>
                </a:cubicBezTo>
                <a:cubicBezTo>
                  <a:pt x="4962026" y="19043"/>
                  <a:pt x="5032843" y="27530"/>
                  <a:pt x="5188111" y="0"/>
                </a:cubicBezTo>
                <a:cubicBezTo>
                  <a:pt x="5343379" y="-27530"/>
                  <a:pt x="5555207" y="-22174"/>
                  <a:pt x="5782373" y="0"/>
                </a:cubicBezTo>
                <a:cubicBezTo>
                  <a:pt x="6009539" y="22174"/>
                  <a:pt x="6251002" y="-31212"/>
                  <a:pt x="6523532" y="0"/>
                </a:cubicBezTo>
                <a:cubicBezTo>
                  <a:pt x="6796062" y="31212"/>
                  <a:pt x="7093638" y="2295"/>
                  <a:pt x="7344816" y="0"/>
                </a:cubicBezTo>
                <a:cubicBezTo>
                  <a:pt x="7362179" y="144270"/>
                  <a:pt x="7353848" y="472380"/>
                  <a:pt x="7344816" y="618188"/>
                </a:cubicBezTo>
                <a:cubicBezTo>
                  <a:pt x="7335784" y="763996"/>
                  <a:pt x="7352268" y="1209022"/>
                  <a:pt x="7344816" y="1419796"/>
                </a:cubicBezTo>
                <a:cubicBezTo>
                  <a:pt x="7337364" y="1630570"/>
                  <a:pt x="7338587" y="1947497"/>
                  <a:pt x="7344816" y="2099124"/>
                </a:cubicBezTo>
                <a:cubicBezTo>
                  <a:pt x="7351045" y="2250751"/>
                  <a:pt x="7358019" y="2449211"/>
                  <a:pt x="7344816" y="2595033"/>
                </a:cubicBezTo>
                <a:cubicBezTo>
                  <a:pt x="7331613" y="2740855"/>
                  <a:pt x="7376465" y="3109254"/>
                  <a:pt x="7344816" y="3335500"/>
                </a:cubicBezTo>
                <a:cubicBezTo>
                  <a:pt x="7313167" y="3561746"/>
                  <a:pt x="7358255" y="3779245"/>
                  <a:pt x="7344816" y="4014828"/>
                </a:cubicBezTo>
                <a:cubicBezTo>
                  <a:pt x="7331377" y="4250411"/>
                  <a:pt x="7349595" y="4384792"/>
                  <a:pt x="7344816" y="4571877"/>
                </a:cubicBezTo>
                <a:cubicBezTo>
                  <a:pt x="7340037" y="4758962"/>
                  <a:pt x="7347597" y="4978841"/>
                  <a:pt x="7344816" y="5373484"/>
                </a:cubicBezTo>
                <a:cubicBezTo>
                  <a:pt x="7342035" y="5768127"/>
                  <a:pt x="7323491" y="5809643"/>
                  <a:pt x="7344816" y="6113952"/>
                </a:cubicBezTo>
                <a:cubicBezTo>
                  <a:pt x="7235202" y="6111457"/>
                  <a:pt x="7059219" y="6099636"/>
                  <a:pt x="6897450" y="6113952"/>
                </a:cubicBezTo>
                <a:cubicBezTo>
                  <a:pt x="6735681" y="6128268"/>
                  <a:pt x="6439724" y="6141570"/>
                  <a:pt x="6156291" y="6113952"/>
                </a:cubicBezTo>
                <a:cubicBezTo>
                  <a:pt x="5872858" y="6086334"/>
                  <a:pt x="5873129" y="6100831"/>
                  <a:pt x="5708925" y="6113952"/>
                </a:cubicBezTo>
                <a:cubicBezTo>
                  <a:pt x="5544721" y="6127073"/>
                  <a:pt x="5178980" y="6153709"/>
                  <a:pt x="4894318" y="6113952"/>
                </a:cubicBezTo>
                <a:cubicBezTo>
                  <a:pt x="4609656" y="6074195"/>
                  <a:pt x="4338822" y="6113023"/>
                  <a:pt x="4153160" y="6113952"/>
                </a:cubicBezTo>
                <a:cubicBezTo>
                  <a:pt x="3967498" y="6114881"/>
                  <a:pt x="3866156" y="6093143"/>
                  <a:pt x="3632345" y="6113952"/>
                </a:cubicBezTo>
                <a:cubicBezTo>
                  <a:pt x="3398535" y="6134761"/>
                  <a:pt x="3231808" y="6123235"/>
                  <a:pt x="3038083" y="6113952"/>
                </a:cubicBezTo>
                <a:cubicBezTo>
                  <a:pt x="2844358" y="6104669"/>
                  <a:pt x="2559673" y="6114534"/>
                  <a:pt x="2296924" y="6113952"/>
                </a:cubicBezTo>
                <a:cubicBezTo>
                  <a:pt x="2034175" y="6113370"/>
                  <a:pt x="2070966" y="6107741"/>
                  <a:pt x="1849558" y="6113952"/>
                </a:cubicBezTo>
                <a:cubicBezTo>
                  <a:pt x="1628150" y="6120163"/>
                  <a:pt x="1589086" y="6125828"/>
                  <a:pt x="1328744" y="6113952"/>
                </a:cubicBezTo>
                <a:cubicBezTo>
                  <a:pt x="1068402" y="6102076"/>
                  <a:pt x="892420" y="6125011"/>
                  <a:pt x="734482" y="6113952"/>
                </a:cubicBezTo>
                <a:cubicBezTo>
                  <a:pt x="576544" y="6102893"/>
                  <a:pt x="354909" y="6097885"/>
                  <a:pt x="0" y="6113952"/>
                </a:cubicBezTo>
                <a:cubicBezTo>
                  <a:pt x="17347" y="5901916"/>
                  <a:pt x="-7785" y="5749783"/>
                  <a:pt x="0" y="5618043"/>
                </a:cubicBezTo>
                <a:cubicBezTo>
                  <a:pt x="7785" y="5486303"/>
                  <a:pt x="19661" y="5131743"/>
                  <a:pt x="0" y="4816436"/>
                </a:cubicBezTo>
                <a:cubicBezTo>
                  <a:pt x="-19661" y="4501129"/>
                  <a:pt x="23750" y="4391452"/>
                  <a:pt x="0" y="4014828"/>
                </a:cubicBezTo>
                <a:cubicBezTo>
                  <a:pt x="-23750" y="3638204"/>
                  <a:pt x="-20119" y="3588939"/>
                  <a:pt x="0" y="3396640"/>
                </a:cubicBezTo>
                <a:cubicBezTo>
                  <a:pt x="20119" y="3204341"/>
                  <a:pt x="-12240" y="3055169"/>
                  <a:pt x="0" y="2717312"/>
                </a:cubicBezTo>
                <a:cubicBezTo>
                  <a:pt x="12240" y="2379455"/>
                  <a:pt x="-22394" y="2153700"/>
                  <a:pt x="0" y="1915705"/>
                </a:cubicBezTo>
                <a:cubicBezTo>
                  <a:pt x="22394" y="1677710"/>
                  <a:pt x="6476" y="1458582"/>
                  <a:pt x="0" y="1297516"/>
                </a:cubicBezTo>
                <a:cubicBezTo>
                  <a:pt x="-6476" y="1136450"/>
                  <a:pt x="-17796" y="976072"/>
                  <a:pt x="0" y="740468"/>
                </a:cubicBezTo>
                <a:cubicBezTo>
                  <a:pt x="17796" y="504864"/>
                  <a:pt x="26061" y="288765"/>
                  <a:pt x="0" y="0"/>
                </a:cubicBezTo>
                <a:close/>
              </a:path>
            </a:pathLst>
          </a:custGeom>
          <a:solidFill>
            <a:schemeClr val="bg1"/>
          </a:solidFill>
          <a:ln>
            <a:solidFill>
              <a:schemeClr val="tx1"/>
            </a:solidFill>
            <a:extLst>
              <a:ext uri="{C807C97D-BFC1-408E-A445-0C87EB9F89A2}">
                <ask:lineSketchStyleProps xmlns:ask="http://schemas.microsoft.com/office/drawing/2018/sketchyshapes" sd="3170946798">
                  <a:prstGeom prst="rect">
                    <a:avLst/>
                  </a:prstGeom>
                  <ask:type>
                    <ask:lineSketchFreehand/>
                  </ask:type>
                </ask:lineSketchStyleProps>
              </a:ext>
            </a:extLst>
          </a:ln>
        </p:spPr>
        <p:txBody>
          <a:bodyPr wrap="square" rtlCol="0">
            <a:spAutoFit/>
          </a:bodyPr>
          <a:lstStyle/>
          <a:p>
            <a:endParaRPr lang="sv-SE" dirty="0"/>
          </a:p>
        </p:txBody>
      </p:sp>
      <p:pic>
        <p:nvPicPr>
          <p:cNvPr id="5" name="Bildobjekt 4">
            <a:extLst>
              <a:ext uri="{FF2B5EF4-FFF2-40B4-BE49-F238E27FC236}">
                <a16:creationId xmlns:a16="http://schemas.microsoft.com/office/drawing/2014/main" id="{84D7804A-A942-3BAD-D112-1EAA8635A989}"/>
              </a:ext>
            </a:extLst>
          </p:cNvPr>
          <p:cNvPicPr>
            <a:picLocks noChangeAspect="1"/>
          </p:cNvPicPr>
          <p:nvPr/>
        </p:nvPicPr>
        <p:blipFill>
          <a:blip r:embed="rId4"/>
          <a:stretch>
            <a:fillRect/>
          </a:stretch>
        </p:blipFill>
        <p:spPr>
          <a:xfrm rot="21251103">
            <a:off x="1952310" y="670479"/>
            <a:ext cx="5455400" cy="5517043"/>
          </a:xfrm>
          <a:prstGeom prst="rect">
            <a:avLst/>
          </a:prstGeom>
        </p:spPr>
      </p:pic>
    </p:spTree>
    <p:extLst>
      <p:ext uri="{BB962C8B-B14F-4D97-AF65-F5344CB8AC3E}">
        <p14:creationId xmlns:p14="http://schemas.microsoft.com/office/powerpoint/2010/main" val="344231827"/>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254A6-6C68-1FF5-DBF2-6A1A99ECC52D}"/>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17A69460-CF7F-8339-C1E7-AEF14D17511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2452" y="-14288"/>
            <a:ext cx="9182100" cy="6886575"/>
          </a:xfrm>
          <a:prstGeom prst="rect">
            <a:avLst/>
          </a:prstGeom>
        </p:spPr>
      </p:pic>
      <p:sp>
        <p:nvSpPr>
          <p:cNvPr id="2" name="Rubrik 1">
            <a:extLst>
              <a:ext uri="{FF2B5EF4-FFF2-40B4-BE49-F238E27FC236}">
                <a16:creationId xmlns:a16="http://schemas.microsoft.com/office/drawing/2014/main" id="{3950DC7D-F8CB-DE42-5063-8091D3B7D885}"/>
              </a:ext>
            </a:extLst>
          </p:cNvPr>
          <p:cNvSpPr>
            <a:spLocks noGrp="1"/>
          </p:cNvSpPr>
          <p:nvPr>
            <p:ph type="title"/>
          </p:nvPr>
        </p:nvSpPr>
        <p:spPr/>
        <p:txBody>
          <a:bodyPr/>
          <a:lstStyle/>
          <a:p>
            <a:r>
              <a:rPr lang="sv-SE" dirty="0"/>
              <a:t>DAGORDNING</a:t>
            </a:r>
          </a:p>
        </p:txBody>
      </p:sp>
      <p:sp>
        <p:nvSpPr>
          <p:cNvPr id="7" name="Platshållare för innehåll 2">
            <a:extLst>
              <a:ext uri="{FF2B5EF4-FFF2-40B4-BE49-F238E27FC236}">
                <a16:creationId xmlns:a16="http://schemas.microsoft.com/office/drawing/2014/main" id="{30082C9D-19A1-AC0E-839C-2616CE14055A}"/>
              </a:ext>
            </a:extLst>
          </p:cNvPr>
          <p:cNvSpPr txBox="1">
            <a:spLocks/>
          </p:cNvSpPr>
          <p:nvPr/>
        </p:nvSpPr>
        <p:spPr>
          <a:xfrm>
            <a:off x="1763688" y="1398166"/>
            <a:ext cx="6923112" cy="390304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700" dirty="0"/>
              <a:t>	</a:t>
            </a:r>
            <a:r>
              <a:rPr lang="sv-SE" sz="2700" dirty="0">
                <a:solidFill>
                  <a:schemeClr val="tx1">
                    <a:lumMod val="50000"/>
                    <a:lumOff val="50000"/>
                  </a:schemeClr>
                </a:solidFill>
              </a:rPr>
              <a:t>… … …</a:t>
            </a:r>
          </a:p>
          <a:p>
            <a:pPr marL="452438" indent="-452438">
              <a:buFont typeface="Arial" pitchFamily="34" charset="0"/>
              <a:buNone/>
            </a:pPr>
            <a:endParaRPr lang="sv-SE" sz="2700" dirty="0"/>
          </a:p>
          <a:p>
            <a:pPr marL="452438" indent="-452438">
              <a:buNone/>
            </a:pPr>
            <a:r>
              <a:rPr lang="sv-SE" sz="2400" dirty="0"/>
              <a:t>§ </a:t>
            </a:r>
            <a:r>
              <a:rPr lang="sv-SE" sz="2400" b="1" dirty="0"/>
              <a:t>11 	</a:t>
            </a:r>
            <a:r>
              <a:rPr lang="sv-SE" sz="2400" dirty="0"/>
              <a:t>Fråga om ansvarsfrihet för styrelsen samt </a:t>
            </a:r>
            <a:br>
              <a:rPr lang="sv-SE" sz="2400" dirty="0"/>
            </a:br>
            <a:r>
              <a:rPr lang="sv-SE" sz="2400" dirty="0"/>
              <a:t>fastställande av balansräkningen.</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12 </a:t>
            </a:r>
            <a:r>
              <a:rPr lang="sv-SE" sz="2400" dirty="0">
                <a:solidFill>
                  <a:schemeClr val="bg1">
                    <a:lumMod val="50000"/>
                  </a:schemeClr>
                </a:solidFill>
              </a:rPr>
              <a:t>	Redovisning av GSS fonder.</a:t>
            </a:r>
          </a:p>
          <a:p>
            <a:pPr marL="452438" indent="-452438">
              <a:buNone/>
            </a:pPr>
            <a:r>
              <a:rPr lang="sv-SE" sz="2400" dirty="0">
                <a:solidFill>
                  <a:schemeClr val="bg1">
                    <a:lumMod val="50000"/>
                  </a:schemeClr>
                </a:solidFill>
              </a:rPr>
              <a:t>§ </a:t>
            </a:r>
            <a:r>
              <a:rPr lang="sv-SE" sz="2400" b="1" dirty="0">
                <a:solidFill>
                  <a:schemeClr val="bg1">
                    <a:lumMod val="50000"/>
                  </a:schemeClr>
                </a:solidFill>
              </a:rPr>
              <a:t>13</a:t>
            </a:r>
            <a:r>
              <a:rPr lang="sv-SE" sz="2400" dirty="0">
                <a:solidFill>
                  <a:schemeClr val="bg1">
                    <a:lumMod val="50000"/>
                  </a:schemeClr>
                </a:solidFill>
              </a:rPr>
              <a:t>	Godkännande av föreslagen budget för 2024.</a:t>
            </a:r>
          </a:p>
          <a:p>
            <a:pPr marL="452438" indent="-452438">
              <a:buNone/>
            </a:pPr>
            <a:r>
              <a:rPr lang="sv-SE" sz="2400" dirty="0">
                <a:solidFill>
                  <a:schemeClr val="bg1">
                    <a:lumMod val="50000"/>
                  </a:schemeClr>
                </a:solidFill>
              </a:rPr>
              <a:t>§ </a:t>
            </a:r>
            <a:r>
              <a:rPr lang="sv-SE" sz="2400" b="1" dirty="0">
                <a:solidFill>
                  <a:schemeClr val="bg1">
                    <a:lumMod val="50000"/>
                  </a:schemeClr>
                </a:solidFill>
              </a:rPr>
              <a:t>14</a:t>
            </a:r>
            <a:r>
              <a:rPr lang="sv-SE" sz="2400" dirty="0">
                <a:solidFill>
                  <a:schemeClr val="bg1">
                    <a:lumMod val="50000"/>
                  </a:schemeClr>
                </a:solidFill>
              </a:rPr>
              <a:t>	Information om kommande medlemsavgifter. </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15</a:t>
            </a:r>
            <a:r>
              <a:rPr lang="sv-SE" sz="2400" dirty="0">
                <a:solidFill>
                  <a:schemeClr val="bg1">
                    <a:lumMod val="50000"/>
                  </a:schemeClr>
                </a:solidFill>
              </a:rPr>
              <a:t>	Val av ordförande i styrelsen för en tid av ett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16</a:t>
            </a:r>
            <a:r>
              <a:rPr lang="sv-SE" sz="2400" dirty="0">
                <a:solidFill>
                  <a:schemeClr val="bg1">
                    <a:lumMod val="50000"/>
                  </a:schemeClr>
                </a:solidFill>
              </a:rPr>
              <a:t>	Val av styrelsens ledamöter och suppleanter i styrelsen, i enlighet § 25, för en tid av två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17</a:t>
            </a:r>
            <a:r>
              <a:rPr lang="sv-SE" sz="2400" dirty="0">
                <a:solidFill>
                  <a:schemeClr val="bg1">
                    <a:lumMod val="50000"/>
                  </a:schemeClr>
                </a:solidFill>
              </a:rPr>
              <a:t>	Val av två revisorer och två </a:t>
            </a:r>
            <a:r>
              <a:rPr lang="sv-SE" sz="2400" dirty="0" err="1">
                <a:solidFill>
                  <a:schemeClr val="bg1">
                    <a:lumMod val="50000"/>
                  </a:schemeClr>
                </a:solidFill>
              </a:rPr>
              <a:t>revisorsuppleanter</a:t>
            </a:r>
            <a:r>
              <a:rPr lang="sv-SE" sz="2400" dirty="0">
                <a:solidFill>
                  <a:schemeClr val="bg1">
                    <a:lumMod val="50000"/>
                  </a:schemeClr>
                </a:solidFill>
              </a:rPr>
              <a:t> för en tid av ett år.</a:t>
            </a:r>
          </a:p>
          <a:p>
            <a:pPr marL="452438" indent="-452438">
              <a:buNone/>
            </a:pPr>
            <a:r>
              <a:rPr lang="sv-SE" sz="2400" dirty="0">
                <a:solidFill>
                  <a:schemeClr val="bg1">
                    <a:lumMod val="50000"/>
                  </a:schemeClr>
                </a:solidFill>
              </a:rPr>
              <a:t>§ </a:t>
            </a:r>
            <a:r>
              <a:rPr lang="sv-SE" sz="2400" b="1" dirty="0">
                <a:solidFill>
                  <a:schemeClr val="bg1">
                    <a:lumMod val="50000"/>
                  </a:schemeClr>
                </a:solidFill>
              </a:rPr>
              <a:t>18</a:t>
            </a:r>
            <a:r>
              <a:rPr lang="sv-SE" sz="2400" dirty="0">
                <a:solidFill>
                  <a:schemeClr val="bg1">
                    <a:lumMod val="50000"/>
                  </a:schemeClr>
                </a:solidFill>
              </a:rPr>
              <a:t>	Val av ledamöter i valberedningen, enligt med § 36,  för en tid av ett år.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19</a:t>
            </a:r>
            <a:r>
              <a:rPr lang="sv-SE" sz="2400" dirty="0">
                <a:solidFill>
                  <a:schemeClr val="bg1">
                    <a:lumMod val="50000"/>
                  </a:schemeClr>
                </a:solidFill>
              </a:rPr>
              <a:t>	Behandling av inkomna frågor.  </a:t>
            </a:r>
          </a:p>
          <a:p>
            <a:pPr marL="452438" indent="-452438">
              <a:buNone/>
            </a:pPr>
            <a:r>
              <a:rPr lang="sv-SE" sz="2400" dirty="0">
                <a:solidFill>
                  <a:schemeClr val="bg1">
                    <a:lumMod val="50000"/>
                  </a:schemeClr>
                </a:solidFill>
              </a:rPr>
              <a:t>§ </a:t>
            </a:r>
            <a:r>
              <a:rPr lang="sv-SE" sz="2400" b="1" dirty="0">
                <a:solidFill>
                  <a:schemeClr val="bg1">
                    <a:lumMod val="50000"/>
                  </a:schemeClr>
                </a:solidFill>
              </a:rPr>
              <a:t>20</a:t>
            </a:r>
            <a:r>
              <a:rPr lang="sv-SE" sz="2400" dirty="0">
                <a:solidFill>
                  <a:schemeClr val="bg1">
                    <a:lumMod val="50000"/>
                  </a:schemeClr>
                </a:solidFill>
              </a:rPr>
              <a:t>	Seglingsprogram 2024.</a:t>
            </a:r>
          </a:p>
          <a:p>
            <a:pPr marL="452438" indent="-452438">
              <a:buNone/>
            </a:pPr>
            <a:r>
              <a:rPr lang="sv-SE" sz="2400" dirty="0">
                <a:solidFill>
                  <a:schemeClr val="bg1">
                    <a:lumMod val="50000"/>
                  </a:schemeClr>
                </a:solidFill>
              </a:rPr>
              <a:t>§ </a:t>
            </a:r>
            <a:r>
              <a:rPr lang="sv-SE" sz="2400" b="1" dirty="0">
                <a:solidFill>
                  <a:schemeClr val="bg1">
                    <a:lumMod val="50000"/>
                  </a:schemeClr>
                </a:solidFill>
              </a:rPr>
              <a:t>21</a:t>
            </a:r>
            <a:r>
              <a:rPr lang="sv-SE" sz="2400" dirty="0">
                <a:solidFill>
                  <a:schemeClr val="bg1">
                    <a:lumMod val="50000"/>
                  </a:schemeClr>
                </a:solidFill>
              </a:rPr>
              <a:t>	Säsongens händelser.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22</a:t>
            </a:r>
            <a:r>
              <a:rPr lang="sv-SE" sz="2400" dirty="0">
                <a:solidFill>
                  <a:schemeClr val="bg1">
                    <a:lumMod val="50000"/>
                  </a:schemeClr>
                </a:solidFill>
              </a:rPr>
              <a:t>	Övriga frågor.</a:t>
            </a:r>
          </a:p>
          <a:p>
            <a:pPr>
              <a:buFont typeface="Arial" pitchFamily="34" charset="0"/>
              <a:buNone/>
            </a:pPr>
            <a:endParaRPr lang="sv-SE" dirty="0"/>
          </a:p>
        </p:txBody>
      </p:sp>
    </p:spTree>
    <p:extLst>
      <p:ext uri="{BB962C8B-B14F-4D97-AF65-F5344CB8AC3E}">
        <p14:creationId xmlns:p14="http://schemas.microsoft.com/office/powerpoint/2010/main" val="1405350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286EF-099A-4EDE-120A-1FF5BCB24726}"/>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EB206A35-984F-66FA-908E-35BD38A9F096}"/>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2452" y="-14288"/>
            <a:ext cx="9182100" cy="6886575"/>
          </a:xfrm>
          <a:prstGeom prst="rect">
            <a:avLst/>
          </a:prstGeom>
        </p:spPr>
      </p:pic>
      <p:sp>
        <p:nvSpPr>
          <p:cNvPr id="2" name="Rubrik 1">
            <a:extLst>
              <a:ext uri="{FF2B5EF4-FFF2-40B4-BE49-F238E27FC236}">
                <a16:creationId xmlns:a16="http://schemas.microsoft.com/office/drawing/2014/main" id="{365317E9-287A-2128-DC8E-D0BE1831C294}"/>
              </a:ext>
            </a:extLst>
          </p:cNvPr>
          <p:cNvSpPr>
            <a:spLocks noGrp="1"/>
          </p:cNvSpPr>
          <p:nvPr>
            <p:ph type="title"/>
          </p:nvPr>
        </p:nvSpPr>
        <p:spPr/>
        <p:txBody>
          <a:bodyPr/>
          <a:lstStyle/>
          <a:p>
            <a:r>
              <a:rPr lang="sv-SE" dirty="0"/>
              <a:t>DAGORDNING</a:t>
            </a:r>
          </a:p>
        </p:txBody>
      </p:sp>
      <p:sp>
        <p:nvSpPr>
          <p:cNvPr id="7" name="Platshållare för innehåll 2">
            <a:extLst>
              <a:ext uri="{FF2B5EF4-FFF2-40B4-BE49-F238E27FC236}">
                <a16:creationId xmlns:a16="http://schemas.microsoft.com/office/drawing/2014/main" id="{679250EC-49F0-7B1C-859B-AA481A07037F}"/>
              </a:ext>
            </a:extLst>
          </p:cNvPr>
          <p:cNvSpPr txBox="1">
            <a:spLocks/>
          </p:cNvSpPr>
          <p:nvPr/>
        </p:nvSpPr>
        <p:spPr>
          <a:xfrm>
            <a:off x="1763688" y="1398166"/>
            <a:ext cx="6923112" cy="390304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700" dirty="0"/>
              <a:t>	</a:t>
            </a:r>
            <a:r>
              <a:rPr lang="sv-SE" sz="2700" dirty="0">
                <a:solidFill>
                  <a:schemeClr val="tx1">
                    <a:lumMod val="50000"/>
                    <a:lumOff val="50000"/>
                  </a:schemeClr>
                </a:solidFill>
              </a:rPr>
              <a:t>… … …</a:t>
            </a:r>
          </a:p>
          <a:p>
            <a:pPr marL="452438" indent="-452438">
              <a:buFont typeface="Arial" pitchFamily="34" charset="0"/>
              <a:buNone/>
            </a:pPr>
            <a:endParaRPr lang="sv-SE" sz="2700" dirty="0"/>
          </a:p>
          <a:p>
            <a:pPr marL="452438" indent="-452438">
              <a:buNone/>
            </a:pPr>
            <a:r>
              <a:rPr lang="sv-SE" sz="2400" dirty="0"/>
              <a:t>§ </a:t>
            </a:r>
            <a:r>
              <a:rPr lang="sv-SE" sz="2400" b="1" dirty="0"/>
              <a:t>12 </a:t>
            </a:r>
            <a:r>
              <a:rPr lang="sv-SE" sz="2400" dirty="0"/>
              <a:t>	Redovisning av GSS fonder.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13</a:t>
            </a:r>
            <a:r>
              <a:rPr lang="sv-SE" sz="2400" dirty="0">
                <a:solidFill>
                  <a:schemeClr val="bg1">
                    <a:lumMod val="50000"/>
                  </a:schemeClr>
                </a:solidFill>
              </a:rPr>
              <a:t>	Godkännande av föreslagen budget för 2024.</a:t>
            </a:r>
          </a:p>
          <a:p>
            <a:pPr marL="452438" indent="-452438">
              <a:buNone/>
            </a:pPr>
            <a:r>
              <a:rPr lang="sv-SE" sz="2400" dirty="0">
                <a:solidFill>
                  <a:schemeClr val="bg1">
                    <a:lumMod val="50000"/>
                  </a:schemeClr>
                </a:solidFill>
              </a:rPr>
              <a:t>§ </a:t>
            </a:r>
            <a:r>
              <a:rPr lang="sv-SE" sz="2400" b="1" dirty="0">
                <a:solidFill>
                  <a:schemeClr val="bg1">
                    <a:lumMod val="50000"/>
                  </a:schemeClr>
                </a:solidFill>
              </a:rPr>
              <a:t>14</a:t>
            </a:r>
            <a:r>
              <a:rPr lang="sv-SE" sz="2400" dirty="0">
                <a:solidFill>
                  <a:schemeClr val="bg1">
                    <a:lumMod val="50000"/>
                  </a:schemeClr>
                </a:solidFill>
              </a:rPr>
              <a:t>	Information om kommande medlemsavgifter. </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15</a:t>
            </a:r>
            <a:r>
              <a:rPr lang="sv-SE" sz="2400" dirty="0">
                <a:solidFill>
                  <a:schemeClr val="bg1">
                    <a:lumMod val="50000"/>
                  </a:schemeClr>
                </a:solidFill>
              </a:rPr>
              <a:t>	Val av ordförande i styrelsen för en tid av ett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16</a:t>
            </a:r>
            <a:r>
              <a:rPr lang="sv-SE" sz="2400" dirty="0">
                <a:solidFill>
                  <a:schemeClr val="bg1">
                    <a:lumMod val="50000"/>
                  </a:schemeClr>
                </a:solidFill>
              </a:rPr>
              <a:t>	Val av styrelsens ledamöter och suppleanter i styrelsen, i enlighet § 25, för en tid av två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17</a:t>
            </a:r>
            <a:r>
              <a:rPr lang="sv-SE" sz="2400" dirty="0">
                <a:solidFill>
                  <a:schemeClr val="bg1">
                    <a:lumMod val="50000"/>
                  </a:schemeClr>
                </a:solidFill>
              </a:rPr>
              <a:t>	Val av två revisorer och två </a:t>
            </a:r>
            <a:r>
              <a:rPr lang="sv-SE" sz="2400" dirty="0" err="1">
                <a:solidFill>
                  <a:schemeClr val="bg1">
                    <a:lumMod val="50000"/>
                  </a:schemeClr>
                </a:solidFill>
              </a:rPr>
              <a:t>revisorsuppleanter</a:t>
            </a:r>
            <a:r>
              <a:rPr lang="sv-SE" sz="2400" dirty="0">
                <a:solidFill>
                  <a:schemeClr val="bg1">
                    <a:lumMod val="50000"/>
                  </a:schemeClr>
                </a:solidFill>
              </a:rPr>
              <a:t> för en tid av ett år.</a:t>
            </a:r>
          </a:p>
          <a:p>
            <a:pPr marL="452438" indent="-452438">
              <a:buNone/>
            </a:pPr>
            <a:r>
              <a:rPr lang="sv-SE" sz="2400" dirty="0">
                <a:solidFill>
                  <a:schemeClr val="bg1">
                    <a:lumMod val="50000"/>
                  </a:schemeClr>
                </a:solidFill>
              </a:rPr>
              <a:t>§ </a:t>
            </a:r>
            <a:r>
              <a:rPr lang="sv-SE" sz="2400" b="1" dirty="0">
                <a:solidFill>
                  <a:schemeClr val="bg1">
                    <a:lumMod val="50000"/>
                  </a:schemeClr>
                </a:solidFill>
              </a:rPr>
              <a:t>18</a:t>
            </a:r>
            <a:r>
              <a:rPr lang="sv-SE" sz="2400" dirty="0">
                <a:solidFill>
                  <a:schemeClr val="bg1">
                    <a:lumMod val="50000"/>
                  </a:schemeClr>
                </a:solidFill>
              </a:rPr>
              <a:t>	Val av ledamöter i valberedningen, enligt med § 36,  för en tid av ett år.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19</a:t>
            </a:r>
            <a:r>
              <a:rPr lang="sv-SE" sz="2400" dirty="0">
                <a:solidFill>
                  <a:schemeClr val="bg1">
                    <a:lumMod val="50000"/>
                  </a:schemeClr>
                </a:solidFill>
              </a:rPr>
              <a:t>	Behandling av inkomna frågor.  </a:t>
            </a:r>
          </a:p>
          <a:p>
            <a:pPr marL="452438" indent="-452438">
              <a:buNone/>
            </a:pPr>
            <a:r>
              <a:rPr lang="sv-SE" sz="2400" dirty="0">
                <a:solidFill>
                  <a:schemeClr val="bg1">
                    <a:lumMod val="50000"/>
                  </a:schemeClr>
                </a:solidFill>
              </a:rPr>
              <a:t>§ </a:t>
            </a:r>
            <a:r>
              <a:rPr lang="sv-SE" sz="2400" b="1" dirty="0">
                <a:solidFill>
                  <a:schemeClr val="bg1">
                    <a:lumMod val="50000"/>
                  </a:schemeClr>
                </a:solidFill>
              </a:rPr>
              <a:t>20</a:t>
            </a:r>
            <a:r>
              <a:rPr lang="sv-SE" sz="2400" dirty="0">
                <a:solidFill>
                  <a:schemeClr val="bg1">
                    <a:lumMod val="50000"/>
                  </a:schemeClr>
                </a:solidFill>
              </a:rPr>
              <a:t>	Seglingsprogram 2024.</a:t>
            </a:r>
          </a:p>
          <a:p>
            <a:pPr marL="452438" indent="-452438">
              <a:buNone/>
            </a:pPr>
            <a:r>
              <a:rPr lang="sv-SE" sz="2400" dirty="0">
                <a:solidFill>
                  <a:schemeClr val="bg1">
                    <a:lumMod val="50000"/>
                  </a:schemeClr>
                </a:solidFill>
              </a:rPr>
              <a:t>§ </a:t>
            </a:r>
            <a:r>
              <a:rPr lang="sv-SE" sz="2400" b="1" dirty="0">
                <a:solidFill>
                  <a:schemeClr val="bg1">
                    <a:lumMod val="50000"/>
                  </a:schemeClr>
                </a:solidFill>
              </a:rPr>
              <a:t>21</a:t>
            </a:r>
            <a:r>
              <a:rPr lang="sv-SE" sz="2400" dirty="0">
                <a:solidFill>
                  <a:schemeClr val="bg1">
                    <a:lumMod val="50000"/>
                  </a:schemeClr>
                </a:solidFill>
              </a:rPr>
              <a:t>	Säsongens händelser.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22</a:t>
            </a:r>
            <a:r>
              <a:rPr lang="sv-SE" sz="2400" dirty="0">
                <a:solidFill>
                  <a:schemeClr val="bg1">
                    <a:lumMod val="50000"/>
                  </a:schemeClr>
                </a:solidFill>
              </a:rPr>
              <a:t>	Övriga frågor.</a:t>
            </a:r>
          </a:p>
          <a:p>
            <a:pPr>
              <a:buFont typeface="Arial" pitchFamily="34" charset="0"/>
              <a:buNone/>
            </a:pPr>
            <a:endParaRPr lang="sv-SE" dirty="0"/>
          </a:p>
        </p:txBody>
      </p:sp>
    </p:spTree>
    <p:extLst>
      <p:ext uri="{BB962C8B-B14F-4D97-AF65-F5344CB8AC3E}">
        <p14:creationId xmlns:p14="http://schemas.microsoft.com/office/powerpoint/2010/main" val="9774841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ildresultat för gif bottle sea">
            <a:extLst>
              <a:ext uri="{FF2B5EF4-FFF2-40B4-BE49-F238E27FC236}">
                <a16:creationId xmlns:a16="http://schemas.microsoft.com/office/drawing/2014/main" id="{E64D887D-F137-4B21-BBE6-1019E1D7DB4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196752"/>
            <a:ext cx="3122377" cy="3122377"/>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a:xfrm>
            <a:off x="467544" y="2420888"/>
            <a:ext cx="8229600" cy="1143000"/>
          </a:xfrm>
        </p:spPr>
        <p:txBody>
          <a:bodyPr>
            <a:normAutofit/>
          </a:bodyPr>
          <a:lstStyle/>
          <a:p>
            <a:r>
              <a:rPr lang="sv-SE" sz="3200" dirty="0"/>
              <a:t>GSS fonder</a:t>
            </a:r>
          </a:p>
        </p:txBody>
      </p:sp>
      <p:pic>
        <p:nvPicPr>
          <p:cNvPr id="5" name="Bildobjekt 4">
            <a:extLst>
              <a:ext uri="{FF2B5EF4-FFF2-40B4-BE49-F238E27FC236}">
                <a16:creationId xmlns:a16="http://schemas.microsoft.com/office/drawing/2014/main" id="{B2171E5E-88F0-4457-AB98-83BD2EC59C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4903" y="260649"/>
            <a:ext cx="1739139" cy="1008111"/>
          </a:xfrm>
          <a:prstGeom prst="rect">
            <a:avLst/>
          </a:prstGeom>
        </p:spPr>
      </p:pic>
    </p:spTree>
    <p:extLst>
      <p:ext uri="{BB962C8B-B14F-4D97-AF65-F5344CB8AC3E}">
        <p14:creationId xmlns:p14="http://schemas.microsoft.com/office/powerpoint/2010/main" val="42316330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1000"/>
                                  </p:stCondLst>
                                  <p:iterate type="lt">
                                    <p:tmPct val="10000"/>
                                  </p:iterate>
                                  <p:childTnLst>
                                    <p:animMotion origin="layout" path="M 0.0 0.0 L 0.0 -0.07213" pathEditMode="relative" ptsTypes="">
                                      <p:cBhvr>
                                        <p:cTn id="6" dur="2500" accel="50000" decel="50000" autoRev="1" fill="hold">
                                          <p:stCondLst>
                                            <p:cond delay="0"/>
                                          </p:stCondLst>
                                        </p:cTn>
                                        <p:tgtEl>
                                          <p:spTgt spid="2"/>
                                        </p:tgtEl>
                                        <p:attrNameLst>
                                          <p:attrName>ppt_x</p:attrName>
                                          <p:attrName>ppt_y</p:attrName>
                                        </p:attrNameLst>
                                      </p:cBhvr>
                                    </p:animMotion>
                                    <p:animRot by="1500000">
                                      <p:cBhvr>
                                        <p:cTn id="7" dur="1250" fill="hold">
                                          <p:stCondLst>
                                            <p:cond delay="0"/>
                                          </p:stCondLst>
                                        </p:cTn>
                                        <p:tgtEl>
                                          <p:spTgt spid="2"/>
                                        </p:tgtEl>
                                        <p:attrNameLst>
                                          <p:attrName>r</p:attrName>
                                        </p:attrNameLst>
                                      </p:cBhvr>
                                    </p:animRot>
                                    <p:animRot by="-1500000">
                                      <p:cBhvr>
                                        <p:cTn id="8" dur="1250" fill="hold">
                                          <p:stCondLst>
                                            <p:cond delay="1250"/>
                                          </p:stCondLst>
                                        </p:cTn>
                                        <p:tgtEl>
                                          <p:spTgt spid="2"/>
                                        </p:tgtEl>
                                        <p:attrNameLst>
                                          <p:attrName>r</p:attrName>
                                        </p:attrNameLst>
                                      </p:cBhvr>
                                    </p:animRot>
                                    <p:animRot by="-1500000">
                                      <p:cBhvr>
                                        <p:cTn id="9" dur="1250" fill="hold">
                                          <p:stCondLst>
                                            <p:cond delay="2500"/>
                                          </p:stCondLst>
                                        </p:cTn>
                                        <p:tgtEl>
                                          <p:spTgt spid="2"/>
                                        </p:tgtEl>
                                        <p:attrNameLst>
                                          <p:attrName>r</p:attrName>
                                        </p:attrNameLst>
                                      </p:cBhvr>
                                    </p:animRot>
                                    <p:animRot by="1500000">
                                      <p:cBhvr>
                                        <p:cTn id="10" dur="1250" fill="hold">
                                          <p:stCondLst>
                                            <p:cond delay="375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xit" presetSubtype="2" accel="22000"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1+ppt_w/2"/>
                                          </p:val>
                                        </p:tav>
                                      </p:tavLst>
                                    </p:anim>
                                    <p:anim calcmode="lin" valueType="num">
                                      <p:cBhvr additive="base">
                                        <p:cTn id="15" dur="500"/>
                                        <p:tgtEl>
                                          <p:spTgt spid="5"/>
                                        </p:tgtEl>
                                        <p:attrNameLst>
                                          <p:attrName>ppt_y</p:attrName>
                                        </p:attrNameLst>
                                      </p:cBhvr>
                                      <p:tavLst>
                                        <p:tav tm="0">
                                          <p:val>
                                            <p:strVal val="ppt_y"/>
                                          </p:val>
                                        </p:tav>
                                        <p:tav tm="100000">
                                          <p:val>
                                            <p:strVal val="ppt_y"/>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E26F348-3D92-44F0-9F93-B72C636474D6}"/>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ubrik 1">
            <a:extLst>
              <a:ext uri="{FF2B5EF4-FFF2-40B4-BE49-F238E27FC236}">
                <a16:creationId xmlns:a16="http://schemas.microsoft.com/office/drawing/2014/main" id="{CFE4E01F-175D-4521-B8FF-5CFE6A4D9DDA}"/>
              </a:ext>
            </a:extLst>
          </p:cNvPr>
          <p:cNvSpPr>
            <a:spLocks noGrp="1"/>
          </p:cNvSpPr>
          <p:nvPr>
            <p:ph type="title"/>
          </p:nvPr>
        </p:nvSpPr>
        <p:spPr>
          <a:xfrm>
            <a:off x="467544" y="188640"/>
            <a:ext cx="8219256" cy="715888"/>
          </a:xfrm>
        </p:spPr>
        <p:txBody>
          <a:bodyPr>
            <a:normAutofit/>
          </a:bodyPr>
          <a:lstStyle/>
          <a:p>
            <a:r>
              <a:rPr lang="sv-SE" sz="3200" dirty="0"/>
              <a:t>GSS fonder</a:t>
            </a:r>
          </a:p>
        </p:txBody>
      </p:sp>
      <p:pic>
        <p:nvPicPr>
          <p:cNvPr id="6" name="Bildobjekt 5">
            <a:extLst>
              <a:ext uri="{FF2B5EF4-FFF2-40B4-BE49-F238E27FC236}">
                <a16:creationId xmlns:a16="http://schemas.microsoft.com/office/drawing/2014/main" id="{C093AD0F-D3F5-41A6-A7F3-B202462D0247}"/>
              </a:ext>
            </a:extLst>
          </p:cNvPr>
          <p:cNvPicPr>
            <a:picLocks noChangeAspect="1"/>
          </p:cNvPicPr>
          <p:nvPr/>
        </p:nvPicPr>
        <p:blipFill>
          <a:blip r:embed="rId5"/>
          <a:stretch>
            <a:fillRect/>
          </a:stretch>
        </p:blipFill>
        <p:spPr>
          <a:xfrm>
            <a:off x="503248" y="1095659"/>
            <a:ext cx="5540908" cy="1901293"/>
          </a:xfrm>
          <a:prstGeom prst="rect">
            <a:avLst/>
          </a:prstGeom>
          <a:effectLst>
            <a:outerShdw blurRad="50800" dist="38100" dir="2700000" algn="tl" rotWithShape="0">
              <a:prstClr val="black">
                <a:alpha val="40000"/>
              </a:prstClr>
            </a:outerShdw>
          </a:effectLst>
        </p:spPr>
      </p:pic>
      <p:pic>
        <p:nvPicPr>
          <p:cNvPr id="10" name="Bildobjekt 9">
            <a:extLst>
              <a:ext uri="{FF2B5EF4-FFF2-40B4-BE49-F238E27FC236}">
                <a16:creationId xmlns:a16="http://schemas.microsoft.com/office/drawing/2014/main" id="{517C02E0-0379-4FB6-A59C-342E6EA7D9C3}"/>
              </a:ext>
            </a:extLst>
          </p:cNvPr>
          <p:cNvPicPr>
            <a:picLocks noChangeAspect="1"/>
          </p:cNvPicPr>
          <p:nvPr/>
        </p:nvPicPr>
        <p:blipFill>
          <a:blip r:embed="rId6"/>
          <a:stretch>
            <a:fillRect/>
          </a:stretch>
        </p:blipFill>
        <p:spPr>
          <a:xfrm>
            <a:off x="1393855" y="1938926"/>
            <a:ext cx="5424306" cy="2355308"/>
          </a:xfrm>
          <a:prstGeom prst="rect">
            <a:avLst/>
          </a:prstGeom>
          <a:effectLst>
            <a:outerShdw blurRad="50800" dist="38100" dir="2700000" algn="tl" rotWithShape="0">
              <a:prstClr val="black">
                <a:alpha val="40000"/>
              </a:prstClr>
            </a:outerShdw>
          </a:effectLst>
        </p:spPr>
      </p:pic>
      <p:pic>
        <p:nvPicPr>
          <p:cNvPr id="7" name="Bildobjekt 6">
            <a:extLst>
              <a:ext uri="{FF2B5EF4-FFF2-40B4-BE49-F238E27FC236}">
                <a16:creationId xmlns:a16="http://schemas.microsoft.com/office/drawing/2014/main" id="{55D9FFA3-2412-40FE-860B-A07080D63E48}"/>
              </a:ext>
            </a:extLst>
          </p:cNvPr>
          <p:cNvPicPr>
            <a:picLocks noChangeAspect="1"/>
          </p:cNvPicPr>
          <p:nvPr/>
        </p:nvPicPr>
        <p:blipFill>
          <a:blip r:embed="rId7"/>
          <a:stretch>
            <a:fillRect/>
          </a:stretch>
        </p:blipFill>
        <p:spPr>
          <a:xfrm>
            <a:off x="2555776" y="2954288"/>
            <a:ext cx="5558939" cy="2477183"/>
          </a:xfrm>
          <a:prstGeom prst="rect">
            <a:avLst/>
          </a:prstGeom>
          <a:effectLst>
            <a:outerShdw blurRad="50800" dist="38100" dir="2700000" algn="tl" rotWithShape="0">
              <a:prstClr val="black">
                <a:alpha val="40000"/>
              </a:prstClr>
            </a:outerShdw>
          </a:effectLst>
        </p:spPr>
      </p:pic>
      <p:sp>
        <p:nvSpPr>
          <p:cNvPr id="16" name="Rektangel 15">
            <a:extLst>
              <a:ext uri="{FF2B5EF4-FFF2-40B4-BE49-F238E27FC236}">
                <a16:creationId xmlns:a16="http://schemas.microsoft.com/office/drawing/2014/main" id="{AF3EDA7B-5FDD-45DC-8464-E6634C50FC16}"/>
              </a:ext>
            </a:extLst>
          </p:cNvPr>
          <p:cNvSpPr/>
          <p:nvPr/>
        </p:nvSpPr>
        <p:spPr>
          <a:xfrm>
            <a:off x="2690409" y="4563990"/>
            <a:ext cx="5337975" cy="665210"/>
          </a:xfrm>
          <a:prstGeom prst="rect">
            <a:avLst/>
          </a:prstGeom>
          <a:solidFill>
            <a:schemeClr val="bg1"/>
          </a:solidFill>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sv-SE" sz="3200" dirty="0">
                <a:solidFill>
                  <a:schemeClr val="tx2">
                    <a:lumMod val="75000"/>
                  </a:schemeClr>
                </a:solidFill>
                <a:latin typeface="Freestyle Script" panose="030804020302050B0404" pitchFamily="66" charset="0"/>
              </a:rPr>
              <a:t>Presentation av fondförvaltare Jacob Engwall</a:t>
            </a:r>
          </a:p>
        </p:txBody>
      </p:sp>
    </p:spTree>
    <p:extLst>
      <p:ext uri="{BB962C8B-B14F-4D97-AF65-F5344CB8AC3E}">
        <p14:creationId xmlns:p14="http://schemas.microsoft.com/office/powerpoint/2010/main" val="164803414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a:extLst>
              <a:ext uri="{FF2B5EF4-FFF2-40B4-BE49-F238E27FC236}">
                <a16:creationId xmlns:a16="http://schemas.microsoft.com/office/drawing/2014/main" id="{53C4A7C0-EF27-10D2-2656-4C5959B10381}"/>
              </a:ext>
            </a:extLst>
          </p:cNvPr>
          <p:cNvSpPr txBox="1"/>
          <p:nvPr/>
        </p:nvSpPr>
        <p:spPr>
          <a:xfrm>
            <a:off x="700088" y="1052736"/>
            <a:ext cx="7972425" cy="4631140"/>
          </a:xfrm>
          <a:prstGeom prst="rect">
            <a:avLst/>
          </a:prstGeom>
          <a:noFill/>
        </p:spPr>
        <p:txBody>
          <a:bodyPr wrap="square">
            <a:spAutoFit/>
          </a:bodyPr>
          <a:lstStyle/>
          <a:p>
            <a:pPr marL="214313" indent="-214313">
              <a:lnSpc>
                <a:spcPct val="107000"/>
              </a:lnSpc>
              <a:spcAft>
                <a:spcPts val="600"/>
              </a:spcAft>
              <a:buFont typeface="Arial" panose="020B0604020202020204" pitchFamily="34" charset="0"/>
              <a:buChar char="•"/>
            </a:pPr>
            <a:r>
              <a:rPr lang="sv-SE" sz="1350" dirty="0">
                <a:latin typeface="Calibri" panose="020F0502020204030204" pitchFamily="34" charset="0"/>
                <a:ea typeface="Calibri" panose="020F0502020204030204" pitchFamily="34" charset="0"/>
                <a:cs typeface="Times New Roman" panose="02020603050405020304" pitchFamily="18" charset="0"/>
              </a:rPr>
              <a:t>Tre stiftelser, underställda GSS styrelse, som har till syfte att främja GSS verksamhet på olika sätt, med betoning på juniorverksamhet och kappsegling.</a:t>
            </a:r>
          </a:p>
          <a:p>
            <a:pPr marL="214313" indent="-214313">
              <a:lnSpc>
                <a:spcPct val="107000"/>
              </a:lnSpc>
              <a:spcAft>
                <a:spcPts val="600"/>
              </a:spcAft>
              <a:buFont typeface="Arial" panose="020B0604020202020204" pitchFamily="34" charset="0"/>
              <a:buChar char="•"/>
            </a:pPr>
            <a:r>
              <a:rPr lang="sv-SE" sz="1350" dirty="0">
                <a:latin typeface="Calibri" panose="020F0502020204030204" pitchFamily="34" charset="0"/>
                <a:ea typeface="Calibri" panose="020F0502020204030204" pitchFamily="34" charset="0"/>
                <a:cs typeface="Times New Roman" panose="02020603050405020304" pitchFamily="18" charset="0"/>
              </a:rPr>
              <a:t>Stiftelserna är:</a:t>
            </a:r>
          </a:p>
          <a:p>
            <a:pPr marL="557213" lvl="1" indent="-214313">
              <a:lnSpc>
                <a:spcPct val="107000"/>
              </a:lnSpc>
              <a:spcAft>
                <a:spcPts val="600"/>
              </a:spcAft>
              <a:buFont typeface="Arial" panose="020B0604020202020204" pitchFamily="34" charset="0"/>
              <a:buChar char="•"/>
            </a:pPr>
            <a:r>
              <a:rPr lang="sv-SE" sz="1350" i="1" dirty="0">
                <a:latin typeface="Calibri" panose="020F0502020204030204" pitchFamily="34" charset="0"/>
                <a:ea typeface="Calibri" panose="020F0502020204030204" pitchFamily="34" charset="0"/>
                <a:cs typeface="Times New Roman" panose="02020603050405020304" pitchFamily="18" charset="0"/>
              </a:rPr>
              <a:t>Sven Engwalls Fond, grundad 1931</a:t>
            </a:r>
            <a:endParaRPr lang="sv-SE" sz="13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spcAft>
                <a:spcPts val="600"/>
              </a:spcAft>
              <a:buFont typeface="Arial" panose="020B0604020202020204" pitchFamily="34" charset="0"/>
              <a:buChar char="•"/>
            </a:pPr>
            <a:r>
              <a:rPr lang="sv-SE" sz="1350" i="1" dirty="0" err="1">
                <a:latin typeface="Calibri" panose="020F0502020204030204" pitchFamily="34" charset="0"/>
                <a:ea typeface="Calibri" panose="020F0502020204030204" pitchFamily="34" charset="0"/>
                <a:cs typeface="Times New Roman" panose="02020603050405020304" pitchFamily="18" charset="0"/>
              </a:rPr>
              <a:t>Eisermanska</a:t>
            </a:r>
            <a:r>
              <a:rPr lang="sv-SE" sz="1350" i="1" dirty="0">
                <a:latin typeface="Calibri" panose="020F0502020204030204" pitchFamily="34" charset="0"/>
                <a:ea typeface="Calibri" panose="020F0502020204030204" pitchFamily="34" charset="0"/>
                <a:cs typeface="Times New Roman" panose="02020603050405020304" pitchFamily="18" charset="0"/>
              </a:rPr>
              <a:t> Fonden, grundad 1916</a:t>
            </a:r>
            <a:endParaRPr lang="sv-SE" sz="13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spcAft>
                <a:spcPts val="600"/>
              </a:spcAft>
              <a:buFont typeface="Arial" panose="020B0604020202020204" pitchFamily="34" charset="0"/>
              <a:buChar char="•"/>
            </a:pPr>
            <a:r>
              <a:rPr lang="sv-SE" sz="1350" i="1" dirty="0">
                <a:latin typeface="Calibri" panose="020F0502020204030204" pitchFamily="34" charset="0"/>
                <a:ea typeface="Calibri" panose="020F0502020204030204" pitchFamily="34" charset="0"/>
                <a:cs typeface="Times New Roman" panose="02020603050405020304" pitchFamily="18" charset="0"/>
              </a:rPr>
              <a:t>Marianne &amp; Jacob Engwalls Donationsfond, grundad 1986</a:t>
            </a:r>
            <a:endParaRPr lang="sv-SE" sz="1350"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07000"/>
              </a:lnSpc>
              <a:spcAft>
                <a:spcPts val="600"/>
              </a:spcAft>
              <a:buFont typeface="Arial" panose="020B0604020202020204" pitchFamily="34" charset="0"/>
              <a:buChar char="•"/>
            </a:pPr>
            <a:r>
              <a:rPr lang="sv-SE" sz="1350" dirty="0">
                <a:latin typeface="Calibri" panose="020F0502020204030204" pitchFamily="34" charset="0"/>
                <a:ea typeface="Calibri" panose="020F0502020204030204" pitchFamily="34" charset="0"/>
                <a:cs typeface="Times New Roman" panose="02020603050405020304" pitchFamily="18" charset="0"/>
              </a:rPr>
              <a:t>Stiftelserna är registrerade hos Länsstyrelsen Dalarna.</a:t>
            </a:r>
          </a:p>
          <a:p>
            <a:pPr marL="214313" indent="-214313">
              <a:lnSpc>
                <a:spcPct val="107000"/>
              </a:lnSpc>
              <a:spcAft>
                <a:spcPts val="600"/>
              </a:spcAft>
              <a:buFont typeface="Arial" panose="020B0604020202020204" pitchFamily="34" charset="0"/>
              <a:buChar char="•"/>
            </a:pPr>
            <a:r>
              <a:rPr lang="sv-SE" sz="1350" dirty="0">
                <a:latin typeface="Calibri" panose="020F0502020204030204" pitchFamily="34" charset="0"/>
                <a:ea typeface="Calibri" panose="020F0502020204030204" pitchFamily="34" charset="0"/>
                <a:cs typeface="Times New Roman" panose="02020603050405020304" pitchFamily="18" charset="0"/>
              </a:rPr>
              <a:t>Stiftelserna har en samlad förmögenhet på cirka 4.2 mkr varav Sven Engwalls Fond är den största med cirka 3.6 mkr. Nästan 100% av kapitalet är placerade i svenska marknadsnoterade aktier. Investor, Sandvik, Handelsbanken och Industrivärlden är de största innehaven. Väldigt få om ens några förändringar sker.</a:t>
            </a:r>
          </a:p>
          <a:p>
            <a:pPr marL="214313" indent="-214313">
              <a:lnSpc>
                <a:spcPct val="107000"/>
              </a:lnSpc>
              <a:spcAft>
                <a:spcPts val="600"/>
              </a:spcAft>
              <a:buFont typeface="Arial" panose="020B0604020202020204" pitchFamily="34" charset="0"/>
              <a:buChar char="•"/>
            </a:pPr>
            <a:r>
              <a:rPr lang="sv-SE" sz="1350" dirty="0">
                <a:latin typeface="Calibri" panose="020F0502020204030204" pitchFamily="34" charset="0"/>
                <a:ea typeface="Calibri" panose="020F0502020204030204" pitchFamily="34" charset="0"/>
                <a:cs typeface="Times New Roman" panose="02020603050405020304" pitchFamily="18" charset="0"/>
              </a:rPr>
              <a:t>I första hand ska avkastningen – utdelningen efter avdrag för kostnader – användas till ändamålet. Historiskt har fonderna även bidragit vid andra tillfällen, tex förvärv av Solhem, renovering av annexet m.m.</a:t>
            </a:r>
          </a:p>
          <a:p>
            <a:pPr marL="214313" indent="-214313">
              <a:lnSpc>
                <a:spcPct val="107000"/>
              </a:lnSpc>
              <a:spcAft>
                <a:spcPts val="600"/>
              </a:spcAft>
              <a:buFont typeface="Arial" panose="020B0604020202020204" pitchFamily="34" charset="0"/>
              <a:buChar char="•"/>
            </a:pPr>
            <a:r>
              <a:rPr lang="sv-SE" sz="1350" dirty="0">
                <a:latin typeface="Calibri" panose="020F0502020204030204" pitchFamily="34" charset="0"/>
                <a:ea typeface="Calibri" panose="020F0502020204030204" pitchFamily="34" charset="0"/>
                <a:cs typeface="Times New Roman" panose="02020603050405020304" pitchFamily="18" charset="0"/>
              </a:rPr>
              <a:t>Ett typiskt år innebär detta tillgängliga medel för cirka 50 tkr, varav 20 tkr är juniorstipendium (”</a:t>
            </a:r>
            <a:r>
              <a:rPr lang="sv-SE" sz="1350" dirty="0" err="1">
                <a:latin typeface="Calibri" panose="020F0502020204030204" pitchFamily="34" charset="0"/>
                <a:ea typeface="Calibri" panose="020F0502020204030204" pitchFamily="34" charset="0"/>
                <a:cs typeface="Times New Roman" panose="02020603050405020304" pitchFamily="18" charset="0"/>
              </a:rPr>
              <a:t>lottbåt</a:t>
            </a:r>
            <a:r>
              <a:rPr lang="sv-SE" sz="1350" dirty="0">
                <a:latin typeface="Calibri" panose="020F0502020204030204" pitchFamily="34" charset="0"/>
                <a:ea typeface="Calibri" panose="020F0502020204030204" pitchFamily="34" charset="0"/>
                <a:cs typeface="Times New Roman" panose="02020603050405020304" pitchFamily="18" charset="0"/>
              </a:rPr>
              <a:t>”).</a:t>
            </a:r>
          </a:p>
          <a:p>
            <a:pPr marL="214313" indent="-214313">
              <a:lnSpc>
                <a:spcPct val="107000"/>
              </a:lnSpc>
              <a:spcAft>
                <a:spcPts val="600"/>
              </a:spcAft>
              <a:buFont typeface="Arial" panose="020B0604020202020204" pitchFamily="34" charset="0"/>
              <a:buChar char="•"/>
            </a:pPr>
            <a:r>
              <a:rPr lang="sv-SE" sz="1350" dirty="0">
                <a:latin typeface="Calibri" panose="020F0502020204030204" pitchFamily="34" charset="0"/>
                <a:ea typeface="Calibri" panose="020F0502020204030204" pitchFamily="34" charset="0"/>
                <a:cs typeface="Times New Roman" panose="02020603050405020304" pitchFamily="18" charset="0"/>
              </a:rPr>
              <a:t>Under de senaste fem åren har cirka 230 tkr utbetalats.  Under 2023 var det endast 20 tkr i juniorstipendium (</a:t>
            </a:r>
            <a:r>
              <a:rPr lang="sv-SE" sz="1350" dirty="0" err="1">
                <a:latin typeface="Calibri" panose="020F0502020204030204" pitchFamily="34" charset="0"/>
                <a:ea typeface="Calibri" panose="020F0502020204030204" pitchFamily="34" charset="0"/>
                <a:cs typeface="Times New Roman" panose="02020603050405020304" pitchFamily="18" charset="0"/>
              </a:rPr>
              <a:t>lottbåt</a:t>
            </a:r>
            <a:r>
              <a:rPr lang="sv-SE" sz="1350" dirty="0">
                <a:latin typeface="Calibri" panose="020F0502020204030204" pitchFamily="34" charset="0"/>
                <a:ea typeface="Calibri" panose="020F0502020204030204" pitchFamily="34" charset="0"/>
                <a:cs typeface="Times New Roman" panose="02020603050405020304" pitchFamily="18" charset="0"/>
              </a:rPr>
              <a:t>) som utgick. Inga andra förfrågningar inkom. </a:t>
            </a:r>
          </a:p>
          <a:p>
            <a:pPr marL="214313" indent="-214313">
              <a:lnSpc>
                <a:spcPct val="107000"/>
              </a:lnSpc>
              <a:spcAft>
                <a:spcPts val="600"/>
              </a:spcAft>
              <a:buFont typeface="Arial" panose="020B0604020202020204" pitchFamily="34" charset="0"/>
              <a:buChar char="•"/>
            </a:pPr>
            <a:r>
              <a:rPr lang="sv-SE" sz="1350" dirty="0">
                <a:latin typeface="Calibri" panose="020F0502020204030204" pitchFamily="34" charset="0"/>
                <a:ea typeface="Calibri" panose="020F0502020204030204" pitchFamily="34" charset="0"/>
                <a:cs typeface="Times New Roman" panose="02020603050405020304" pitchFamily="18" charset="0"/>
              </a:rPr>
              <a:t>Jacob Engwall är förvaltare och Lars Blomquist lekmannarevisor, båda utsedda av GSS styrelse. </a:t>
            </a:r>
            <a:r>
              <a:rPr lang="sv-SE" sz="1350" dirty="0" err="1">
                <a:latin typeface="Calibri" panose="020F0502020204030204" pitchFamily="34" charset="0"/>
                <a:ea typeface="Calibri" panose="020F0502020204030204" pitchFamily="34" charset="0"/>
                <a:cs typeface="Times New Roman" panose="02020603050405020304" pitchFamily="18" charset="0"/>
              </a:rPr>
              <a:t>PwC</a:t>
            </a:r>
            <a:r>
              <a:rPr lang="sv-SE" sz="1350" dirty="0">
                <a:latin typeface="Calibri" panose="020F0502020204030204" pitchFamily="34" charset="0"/>
                <a:ea typeface="Calibri" panose="020F0502020204030204" pitchFamily="34" charset="0"/>
                <a:cs typeface="Times New Roman" panose="02020603050405020304" pitchFamily="18" charset="0"/>
              </a:rPr>
              <a:t> är revisorer.  </a:t>
            </a:r>
          </a:p>
        </p:txBody>
      </p:sp>
      <p:sp>
        <p:nvSpPr>
          <p:cNvPr id="2" name="Rubrik 1">
            <a:extLst>
              <a:ext uri="{FF2B5EF4-FFF2-40B4-BE49-F238E27FC236}">
                <a16:creationId xmlns:a16="http://schemas.microsoft.com/office/drawing/2014/main" id="{DD1CCD03-E3D9-0D94-A48C-106972C5B314}"/>
              </a:ext>
            </a:extLst>
          </p:cNvPr>
          <p:cNvSpPr txBox="1">
            <a:spLocks/>
          </p:cNvSpPr>
          <p:nvPr/>
        </p:nvSpPr>
        <p:spPr>
          <a:xfrm>
            <a:off x="467544" y="188640"/>
            <a:ext cx="8219256" cy="7158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3200"/>
              <a:t>GSS fonder 2023</a:t>
            </a:r>
            <a:endParaRPr lang="sv-SE" sz="3200" dirty="0"/>
          </a:p>
        </p:txBody>
      </p:sp>
      <p:pic>
        <p:nvPicPr>
          <p:cNvPr id="3" name="Bildobjekt 2" descr="Vimp2">
            <a:extLst>
              <a:ext uri="{FF2B5EF4-FFF2-40B4-BE49-F238E27FC236}">
                <a16:creationId xmlns:a16="http://schemas.microsoft.com/office/drawing/2014/main" id="{411C6440-4B6A-5B21-17E8-4AE3E20D479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spTree>
    <p:extLst>
      <p:ext uri="{BB962C8B-B14F-4D97-AF65-F5344CB8AC3E}">
        <p14:creationId xmlns:p14="http://schemas.microsoft.com/office/powerpoint/2010/main" val="4031908752"/>
      </p:ext>
    </p:extLst>
  </p:cSld>
  <p:clrMapOvr>
    <a:masterClrMapping/>
  </p:clrMapOvr>
  <p:transition spd="slow">
    <p:blinds/>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ADBB3-7E6C-1AA5-0B0D-31259B5FBD8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EFAA083-C802-4D42-3B00-49FA0FD7043E}"/>
              </a:ext>
            </a:extLst>
          </p:cNvPr>
          <p:cNvSpPr>
            <a:spLocks noGrp="1"/>
          </p:cNvSpPr>
          <p:nvPr>
            <p:ph type="title"/>
          </p:nvPr>
        </p:nvSpPr>
        <p:spPr>
          <a:xfrm>
            <a:off x="467544" y="188640"/>
            <a:ext cx="8219256" cy="715888"/>
          </a:xfrm>
        </p:spPr>
        <p:txBody>
          <a:bodyPr>
            <a:normAutofit/>
          </a:bodyPr>
          <a:lstStyle/>
          <a:p>
            <a:r>
              <a:rPr lang="sv-SE" sz="3200" dirty="0"/>
              <a:t>GSS fonder 2023</a:t>
            </a:r>
          </a:p>
        </p:txBody>
      </p:sp>
      <p:pic>
        <p:nvPicPr>
          <p:cNvPr id="6" name="Bildobjekt 5" descr="Vimp2">
            <a:extLst>
              <a:ext uri="{FF2B5EF4-FFF2-40B4-BE49-F238E27FC236}">
                <a16:creationId xmlns:a16="http://schemas.microsoft.com/office/drawing/2014/main" id="{7F209B0E-4D3C-8662-FD38-9A8C4E9830E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11" name="Bildobjekt 10">
            <a:extLst>
              <a:ext uri="{FF2B5EF4-FFF2-40B4-BE49-F238E27FC236}">
                <a16:creationId xmlns:a16="http://schemas.microsoft.com/office/drawing/2014/main" id="{A4F3807D-1F03-C06D-5410-7BF0F48364CD}"/>
              </a:ext>
            </a:extLst>
          </p:cNvPr>
          <p:cNvPicPr>
            <a:picLocks noChangeAspect="1"/>
          </p:cNvPicPr>
          <p:nvPr/>
        </p:nvPicPr>
        <p:blipFill>
          <a:blip r:embed="rId4"/>
          <a:stretch>
            <a:fillRect/>
          </a:stretch>
        </p:blipFill>
        <p:spPr>
          <a:xfrm>
            <a:off x="1342574" y="909012"/>
            <a:ext cx="6458851" cy="5544324"/>
          </a:xfrm>
          <a:prstGeom prst="rect">
            <a:avLst/>
          </a:prstGeom>
        </p:spPr>
      </p:pic>
    </p:spTree>
    <p:extLst>
      <p:ext uri="{BB962C8B-B14F-4D97-AF65-F5344CB8AC3E}">
        <p14:creationId xmlns:p14="http://schemas.microsoft.com/office/powerpoint/2010/main" val="1633351990"/>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86591-79F0-AF60-A0D8-E2BB8AA2207E}"/>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1D331929-A5CE-04BE-B6D7-7B24A003FBAF}"/>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2452" y="-14288"/>
            <a:ext cx="9182100" cy="6886575"/>
          </a:xfrm>
          <a:prstGeom prst="rect">
            <a:avLst/>
          </a:prstGeom>
        </p:spPr>
      </p:pic>
      <p:sp>
        <p:nvSpPr>
          <p:cNvPr id="2" name="Rubrik 1">
            <a:extLst>
              <a:ext uri="{FF2B5EF4-FFF2-40B4-BE49-F238E27FC236}">
                <a16:creationId xmlns:a16="http://schemas.microsoft.com/office/drawing/2014/main" id="{A2F9C94B-9C4B-3E85-37A3-F75F2EA79582}"/>
              </a:ext>
            </a:extLst>
          </p:cNvPr>
          <p:cNvSpPr>
            <a:spLocks noGrp="1"/>
          </p:cNvSpPr>
          <p:nvPr>
            <p:ph type="title"/>
          </p:nvPr>
        </p:nvSpPr>
        <p:spPr/>
        <p:txBody>
          <a:bodyPr/>
          <a:lstStyle/>
          <a:p>
            <a:r>
              <a:rPr lang="sv-SE" dirty="0"/>
              <a:t>DAGORDNING</a:t>
            </a:r>
          </a:p>
        </p:txBody>
      </p:sp>
      <p:sp>
        <p:nvSpPr>
          <p:cNvPr id="7" name="Platshållare för innehåll 2">
            <a:extLst>
              <a:ext uri="{FF2B5EF4-FFF2-40B4-BE49-F238E27FC236}">
                <a16:creationId xmlns:a16="http://schemas.microsoft.com/office/drawing/2014/main" id="{3C28B475-150D-984D-4C83-467A69BC2BCF}"/>
              </a:ext>
            </a:extLst>
          </p:cNvPr>
          <p:cNvSpPr txBox="1">
            <a:spLocks/>
          </p:cNvSpPr>
          <p:nvPr/>
        </p:nvSpPr>
        <p:spPr>
          <a:xfrm>
            <a:off x="1763688" y="1398166"/>
            <a:ext cx="6923112" cy="3326978"/>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700" dirty="0"/>
              <a:t>	</a:t>
            </a:r>
            <a:r>
              <a:rPr lang="sv-SE" sz="2700" dirty="0">
                <a:solidFill>
                  <a:schemeClr val="tx1">
                    <a:lumMod val="50000"/>
                    <a:lumOff val="50000"/>
                  </a:schemeClr>
                </a:solidFill>
              </a:rPr>
              <a:t>… … …</a:t>
            </a:r>
          </a:p>
          <a:p>
            <a:pPr marL="452438" indent="-452438">
              <a:buFont typeface="Arial" pitchFamily="34" charset="0"/>
              <a:buNone/>
            </a:pPr>
            <a:endParaRPr lang="sv-SE" sz="2700" dirty="0"/>
          </a:p>
          <a:p>
            <a:pPr marL="452438" indent="-452438">
              <a:buNone/>
            </a:pPr>
            <a:r>
              <a:rPr lang="sv-SE" sz="2400" dirty="0"/>
              <a:t>§ </a:t>
            </a:r>
            <a:r>
              <a:rPr lang="sv-SE" sz="2400" b="1" dirty="0"/>
              <a:t>13</a:t>
            </a:r>
            <a:r>
              <a:rPr lang="sv-SE" sz="2400" dirty="0"/>
              <a:t>	Godkännande av föreslagen budget för 2024.</a:t>
            </a:r>
          </a:p>
          <a:p>
            <a:pPr marL="452438" indent="-452438">
              <a:buNone/>
            </a:pPr>
            <a:endParaRPr lang="sv-SE" sz="2400" dirty="0"/>
          </a:p>
          <a:p>
            <a:pPr marL="452438" indent="-452438">
              <a:buNone/>
            </a:pPr>
            <a:r>
              <a:rPr lang="sv-SE" sz="2400" dirty="0">
                <a:solidFill>
                  <a:schemeClr val="bg1">
                    <a:lumMod val="50000"/>
                  </a:schemeClr>
                </a:solidFill>
              </a:rPr>
              <a:t>§ </a:t>
            </a:r>
            <a:r>
              <a:rPr lang="sv-SE" sz="2400" b="1" dirty="0">
                <a:solidFill>
                  <a:schemeClr val="bg1">
                    <a:lumMod val="50000"/>
                  </a:schemeClr>
                </a:solidFill>
              </a:rPr>
              <a:t>14</a:t>
            </a:r>
            <a:r>
              <a:rPr lang="sv-SE" sz="2400" dirty="0">
                <a:solidFill>
                  <a:schemeClr val="bg1">
                    <a:lumMod val="50000"/>
                  </a:schemeClr>
                </a:solidFill>
              </a:rPr>
              <a:t>	Information om kommande medlemsavgifter. </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15</a:t>
            </a:r>
            <a:r>
              <a:rPr lang="sv-SE" sz="2400" dirty="0">
                <a:solidFill>
                  <a:schemeClr val="bg1">
                    <a:lumMod val="50000"/>
                  </a:schemeClr>
                </a:solidFill>
              </a:rPr>
              <a:t>	Val av ordförande i styrelsen för en tid av ett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16</a:t>
            </a:r>
            <a:r>
              <a:rPr lang="sv-SE" sz="2400" dirty="0">
                <a:solidFill>
                  <a:schemeClr val="bg1">
                    <a:lumMod val="50000"/>
                  </a:schemeClr>
                </a:solidFill>
              </a:rPr>
              <a:t>	Val av styrelsens ledamöter och suppleanter i styrelsen, i enlighet § 25, för en tid av två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17</a:t>
            </a:r>
            <a:r>
              <a:rPr lang="sv-SE" sz="2400" dirty="0">
                <a:solidFill>
                  <a:schemeClr val="bg1">
                    <a:lumMod val="50000"/>
                  </a:schemeClr>
                </a:solidFill>
              </a:rPr>
              <a:t>	Val av två revisorer och två </a:t>
            </a:r>
            <a:r>
              <a:rPr lang="sv-SE" sz="2400" dirty="0" err="1">
                <a:solidFill>
                  <a:schemeClr val="bg1">
                    <a:lumMod val="50000"/>
                  </a:schemeClr>
                </a:solidFill>
              </a:rPr>
              <a:t>revisorsuppleanter</a:t>
            </a:r>
            <a:r>
              <a:rPr lang="sv-SE" sz="2400" dirty="0">
                <a:solidFill>
                  <a:schemeClr val="bg1">
                    <a:lumMod val="50000"/>
                  </a:schemeClr>
                </a:solidFill>
              </a:rPr>
              <a:t> för en tid av ett år.</a:t>
            </a:r>
          </a:p>
          <a:p>
            <a:pPr marL="452438" indent="-452438">
              <a:buNone/>
            </a:pPr>
            <a:r>
              <a:rPr lang="sv-SE" sz="2400" dirty="0">
                <a:solidFill>
                  <a:schemeClr val="bg1">
                    <a:lumMod val="50000"/>
                  </a:schemeClr>
                </a:solidFill>
              </a:rPr>
              <a:t>§ </a:t>
            </a:r>
            <a:r>
              <a:rPr lang="sv-SE" sz="2400" b="1" dirty="0">
                <a:solidFill>
                  <a:schemeClr val="bg1">
                    <a:lumMod val="50000"/>
                  </a:schemeClr>
                </a:solidFill>
              </a:rPr>
              <a:t>18</a:t>
            </a:r>
            <a:r>
              <a:rPr lang="sv-SE" sz="2400" dirty="0">
                <a:solidFill>
                  <a:schemeClr val="bg1">
                    <a:lumMod val="50000"/>
                  </a:schemeClr>
                </a:solidFill>
              </a:rPr>
              <a:t>	Val av ledamöter i valberedningen, enligt med § 36,  för en tid av ett år.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19</a:t>
            </a:r>
            <a:r>
              <a:rPr lang="sv-SE" sz="2400" dirty="0">
                <a:solidFill>
                  <a:schemeClr val="bg1">
                    <a:lumMod val="50000"/>
                  </a:schemeClr>
                </a:solidFill>
              </a:rPr>
              <a:t>	Behandling av inkomna frågor.  </a:t>
            </a:r>
          </a:p>
          <a:p>
            <a:pPr marL="452438" indent="-452438">
              <a:buNone/>
            </a:pPr>
            <a:r>
              <a:rPr lang="sv-SE" sz="2400" dirty="0">
                <a:solidFill>
                  <a:schemeClr val="bg1">
                    <a:lumMod val="50000"/>
                  </a:schemeClr>
                </a:solidFill>
              </a:rPr>
              <a:t>§ </a:t>
            </a:r>
            <a:r>
              <a:rPr lang="sv-SE" sz="2400" b="1" dirty="0">
                <a:solidFill>
                  <a:schemeClr val="bg1">
                    <a:lumMod val="50000"/>
                  </a:schemeClr>
                </a:solidFill>
              </a:rPr>
              <a:t>20</a:t>
            </a:r>
            <a:r>
              <a:rPr lang="sv-SE" sz="2400" dirty="0">
                <a:solidFill>
                  <a:schemeClr val="bg1">
                    <a:lumMod val="50000"/>
                  </a:schemeClr>
                </a:solidFill>
              </a:rPr>
              <a:t>	Seglingsprogram 2024.</a:t>
            </a:r>
          </a:p>
          <a:p>
            <a:pPr marL="452438" indent="-452438">
              <a:buNone/>
            </a:pPr>
            <a:r>
              <a:rPr lang="sv-SE" sz="2400" dirty="0">
                <a:solidFill>
                  <a:schemeClr val="bg1">
                    <a:lumMod val="50000"/>
                  </a:schemeClr>
                </a:solidFill>
              </a:rPr>
              <a:t>§ </a:t>
            </a:r>
            <a:r>
              <a:rPr lang="sv-SE" sz="2400" b="1" dirty="0">
                <a:solidFill>
                  <a:schemeClr val="bg1">
                    <a:lumMod val="50000"/>
                  </a:schemeClr>
                </a:solidFill>
              </a:rPr>
              <a:t>21</a:t>
            </a:r>
            <a:r>
              <a:rPr lang="sv-SE" sz="2400" dirty="0">
                <a:solidFill>
                  <a:schemeClr val="bg1">
                    <a:lumMod val="50000"/>
                  </a:schemeClr>
                </a:solidFill>
              </a:rPr>
              <a:t>	Säsongens händelser.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22</a:t>
            </a:r>
            <a:r>
              <a:rPr lang="sv-SE" sz="2400" dirty="0">
                <a:solidFill>
                  <a:schemeClr val="bg1">
                    <a:lumMod val="50000"/>
                  </a:schemeClr>
                </a:solidFill>
              </a:rPr>
              <a:t>	Övriga frågor.</a:t>
            </a:r>
          </a:p>
          <a:p>
            <a:pPr>
              <a:buFont typeface="Arial" pitchFamily="34" charset="0"/>
              <a:buNone/>
            </a:pPr>
            <a:endParaRPr lang="sv-SE" dirty="0"/>
          </a:p>
        </p:txBody>
      </p:sp>
    </p:spTree>
    <p:extLst>
      <p:ext uri="{BB962C8B-B14F-4D97-AF65-F5344CB8AC3E}">
        <p14:creationId xmlns:p14="http://schemas.microsoft.com/office/powerpoint/2010/main" val="28338539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innehåll 9">
            <a:extLst>
              <a:ext uri="{FF2B5EF4-FFF2-40B4-BE49-F238E27FC236}">
                <a16:creationId xmlns:a16="http://schemas.microsoft.com/office/drawing/2014/main" id="{26F85B32-C219-4CAB-A35E-7A9B9BE806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56" y="-10144"/>
            <a:ext cx="9163490" cy="6868144"/>
          </a:xfrm>
        </p:spPr>
      </p:pic>
      <p:sp>
        <p:nvSpPr>
          <p:cNvPr id="2" name="Rubrik 1"/>
          <p:cNvSpPr>
            <a:spLocks noGrp="1"/>
          </p:cNvSpPr>
          <p:nvPr>
            <p:ph type="title"/>
          </p:nvPr>
        </p:nvSpPr>
        <p:spPr>
          <a:xfrm>
            <a:off x="457200" y="-27384"/>
            <a:ext cx="8229600" cy="720080"/>
          </a:xfrm>
        </p:spPr>
        <p:txBody>
          <a:bodyPr>
            <a:normAutofit/>
          </a:bodyPr>
          <a:lstStyle/>
          <a:p>
            <a:r>
              <a:rPr lang="sv-SE" sz="3200" dirty="0"/>
              <a:t>Budgetförslag &amp; Verksamhetsplan 2024</a:t>
            </a:r>
            <a:endParaRPr lang="sv-SE" sz="3200" dirty="0">
              <a:solidFill>
                <a:schemeClr val="tx1">
                  <a:lumMod val="50000"/>
                  <a:lumOff val="50000"/>
                </a:schemeClr>
              </a:solidFill>
            </a:endParaRPr>
          </a:p>
        </p:txBody>
      </p:sp>
      <p:pic>
        <p:nvPicPr>
          <p:cNvPr id="4" name="Bild 3" descr="Fästpunkt kontur">
            <a:extLst>
              <a:ext uri="{FF2B5EF4-FFF2-40B4-BE49-F238E27FC236}">
                <a16:creationId xmlns:a16="http://schemas.microsoft.com/office/drawing/2014/main" id="{69DB07A3-87F0-4284-A085-B4DB310A27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0372" y="4977880"/>
            <a:ext cx="1897360" cy="1897360"/>
          </a:xfrm>
          <a:prstGeom prst="rect">
            <a:avLst/>
          </a:prstGeom>
        </p:spPr>
      </p:pic>
      <p:pic>
        <p:nvPicPr>
          <p:cNvPr id="1034" name="Picture 10" descr="Bildresultat för gif crown">
            <a:extLst>
              <a:ext uri="{FF2B5EF4-FFF2-40B4-BE49-F238E27FC236}">
                <a16:creationId xmlns:a16="http://schemas.microsoft.com/office/drawing/2014/main" id="{08BEEF07-1C97-407E-845D-D0016BFBB11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80312" y="3797357"/>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107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52736"/>
          </a:xfrm>
        </p:spPr>
        <p:txBody>
          <a:bodyPr/>
          <a:lstStyle/>
          <a:p>
            <a:r>
              <a:rPr lang="sv-SE" sz="3200" dirty="0"/>
              <a:t>Budgetförslag 2024</a:t>
            </a:r>
          </a:p>
        </p:txBody>
      </p:sp>
      <p:pic>
        <p:nvPicPr>
          <p:cNvPr id="5" name="Bildobjekt 4" descr="Vimp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FE4E2F09-9EA6-F472-1626-9398A4F1D103}"/>
              </a:ext>
            </a:extLst>
          </p:cNvPr>
          <p:cNvSpPr txBox="1"/>
          <p:nvPr/>
        </p:nvSpPr>
        <p:spPr>
          <a:xfrm>
            <a:off x="1584275" y="1082179"/>
            <a:ext cx="1133872" cy="276999"/>
          </a:xfrm>
          <a:prstGeom prst="rect">
            <a:avLst/>
          </a:prstGeom>
          <a:noFill/>
        </p:spPr>
        <p:txBody>
          <a:bodyPr wrap="square">
            <a:spAutoFit/>
          </a:bodyPr>
          <a:lstStyle/>
          <a:p>
            <a:r>
              <a:rPr lang="sv-SE" sz="1200" b="1" i="0" u="none" strike="noStrike" dirty="0">
                <a:solidFill>
                  <a:srgbClr val="000000"/>
                </a:solidFill>
                <a:effectLst/>
                <a:latin typeface="Garamond" panose="02020404030301010803" pitchFamily="18" charset="0"/>
              </a:rPr>
              <a:t>INTÄKTER</a:t>
            </a:r>
            <a:r>
              <a:rPr lang="sv-SE" sz="1200" dirty="0"/>
              <a:t> </a:t>
            </a:r>
          </a:p>
        </p:txBody>
      </p:sp>
      <p:pic>
        <p:nvPicPr>
          <p:cNvPr id="10" name="Bildobjekt 9">
            <a:extLst>
              <a:ext uri="{FF2B5EF4-FFF2-40B4-BE49-F238E27FC236}">
                <a16:creationId xmlns:a16="http://schemas.microsoft.com/office/drawing/2014/main" id="{4BFC50B0-4400-B801-2A31-438BE3901BC3}"/>
              </a:ext>
            </a:extLst>
          </p:cNvPr>
          <p:cNvPicPr>
            <a:picLocks noChangeAspect="1"/>
          </p:cNvPicPr>
          <p:nvPr/>
        </p:nvPicPr>
        <p:blipFill>
          <a:blip r:embed="rId4"/>
          <a:stretch>
            <a:fillRect/>
          </a:stretch>
        </p:blipFill>
        <p:spPr>
          <a:xfrm>
            <a:off x="3845221" y="1052736"/>
            <a:ext cx="3362794" cy="352474"/>
          </a:xfrm>
          <a:prstGeom prst="rect">
            <a:avLst/>
          </a:prstGeom>
        </p:spPr>
      </p:pic>
      <p:pic>
        <p:nvPicPr>
          <p:cNvPr id="12" name="Bildobjekt 11">
            <a:extLst>
              <a:ext uri="{FF2B5EF4-FFF2-40B4-BE49-F238E27FC236}">
                <a16:creationId xmlns:a16="http://schemas.microsoft.com/office/drawing/2014/main" id="{D43C9E6B-4887-1829-2F07-7070B4CBD756}"/>
              </a:ext>
            </a:extLst>
          </p:cNvPr>
          <p:cNvPicPr>
            <a:picLocks noChangeAspect="1"/>
          </p:cNvPicPr>
          <p:nvPr/>
        </p:nvPicPr>
        <p:blipFill>
          <a:blip r:embed="rId5"/>
          <a:stretch>
            <a:fillRect/>
          </a:stretch>
        </p:blipFill>
        <p:spPr>
          <a:xfrm>
            <a:off x="1692072" y="1413073"/>
            <a:ext cx="5534797" cy="44106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8C9B35AD-2483-9260-DB9B-08DA94522EE1}"/>
              </a:ext>
            </a:extLst>
          </p:cNvPr>
          <p:cNvPicPr>
            <a:picLocks noChangeAspect="1"/>
          </p:cNvPicPr>
          <p:nvPr/>
        </p:nvPicPr>
        <p:blipFill>
          <a:blip r:embed="rId3"/>
          <a:stretch>
            <a:fillRect/>
          </a:stretch>
        </p:blipFill>
        <p:spPr>
          <a:xfrm>
            <a:off x="338291" y="378663"/>
            <a:ext cx="8653346" cy="3657600"/>
          </a:xfrm>
          <a:prstGeom prst="rect">
            <a:avLst/>
          </a:prstGeom>
        </p:spPr>
      </p:pic>
      <p:pic>
        <p:nvPicPr>
          <p:cNvPr id="5122" name="Picture 2" descr="Bildresultat för art sailing boat gif">
            <a:extLst>
              <a:ext uri="{FF2B5EF4-FFF2-40B4-BE49-F238E27FC236}">
                <a16:creationId xmlns:a16="http://schemas.microsoft.com/office/drawing/2014/main" id="{8AC95B9E-19A8-4066-8530-EECF6469E7D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5085184"/>
            <a:ext cx="2626095" cy="1478657"/>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a:xfrm>
            <a:off x="473397" y="8477"/>
            <a:ext cx="8229600" cy="1143000"/>
          </a:xfrm>
        </p:spPr>
        <p:txBody>
          <a:bodyPr>
            <a:normAutofit/>
          </a:bodyPr>
          <a:lstStyle/>
          <a:p>
            <a:r>
              <a:rPr lang="sv-SE" sz="3200" dirty="0">
                <a:latin typeface="Calibri" panose="020F0502020204030204" pitchFamily="34" charset="0"/>
                <a:ea typeface="Calibri" panose="020F0502020204030204" pitchFamily="34" charset="0"/>
                <a:cs typeface="Times New Roman" panose="02020603050405020304" pitchFamily="18" charset="0"/>
              </a:rPr>
              <a:t>GSS</a:t>
            </a:r>
            <a:r>
              <a:rPr lang="sv-SE" sz="3200" dirty="0"/>
              <a:t> Utmärkelser 2023</a:t>
            </a:r>
          </a:p>
        </p:txBody>
      </p:sp>
      <p:sp>
        <p:nvSpPr>
          <p:cNvPr id="19" name="textruta 18">
            <a:extLst>
              <a:ext uri="{FF2B5EF4-FFF2-40B4-BE49-F238E27FC236}">
                <a16:creationId xmlns:a16="http://schemas.microsoft.com/office/drawing/2014/main" id="{51FE401B-72B0-A365-F7DD-F1A24EC9F64B}"/>
              </a:ext>
            </a:extLst>
          </p:cNvPr>
          <p:cNvSpPr txBox="1"/>
          <p:nvPr/>
        </p:nvSpPr>
        <p:spPr>
          <a:xfrm>
            <a:off x="287524" y="992917"/>
            <a:ext cx="8568952" cy="3416320"/>
          </a:xfrm>
          <a:prstGeom prst="rect">
            <a:avLst/>
          </a:prstGeom>
          <a:noFill/>
        </p:spPr>
        <p:txBody>
          <a:bodyPr wrap="square" rtlCol="0">
            <a:spAutoFit/>
          </a:bodyPr>
          <a:lstStyle/>
          <a:p>
            <a:pPr marR="43820"/>
            <a:endParaRPr lang="sv-SE" sz="1800" b="0" i="0" u="none" strike="noStrike" baseline="0" dirty="0">
              <a:latin typeface="Calibri" panose="020F0502020204030204" pitchFamily="34" charset="0"/>
            </a:endParaRPr>
          </a:p>
          <a:p>
            <a:pPr marR="43820"/>
            <a:r>
              <a:rPr lang="sv-SE" sz="1800" b="0" i="0" u="none" strike="noStrike" baseline="0" dirty="0">
                <a:latin typeface="Calibri" panose="020F0502020204030204" pitchFamily="34" charset="0"/>
              </a:rPr>
              <a:t>                                                   </a:t>
            </a:r>
            <a:r>
              <a:rPr lang="sv-SE" dirty="0">
                <a:latin typeface="Calibri" panose="020F0502020204030204" pitchFamily="34" charset="0"/>
              </a:rPr>
              <a:t>Sven Engwalls</a:t>
            </a:r>
            <a:br>
              <a:rPr lang="sv-SE" dirty="0">
                <a:latin typeface="Calibri" panose="020F0502020204030204" pitchFamily="34" charset="0"/>
              </a:rPr>
            </a:br>
            <a:r>
              <a:rPr lang="sv-SE" dirty="0">
                <a:latin typeface="Calibri" panose="020F0502020204030204" pitchFamily="34" charset="0"/>
              </a:rPr>
              <a:t>                                            Seglarstipendium</a:t>
            </a:r>
            <a:endParaRPr lang="sv-SE" sz="1800" b="0" i="0" u="none" strike="noStrike" baseline="0" dirty="0">
              <a:latin typeface="Calibri" panose="020F0502020204030204" pitchFamily="34" charset="0"/>
            </a:endParaRPr>
          </a:p>
          <a:p>
            <a:pPr marR="43820"/>
            <a:endParaRPr lang="sv-SE" dirty="0">
              <a:latin typeface="Calibri" panose="020F0502020204030204" pitchFamily="34" charset="0"/>
            </a:endParaRPr>
          </a:p>
          <a:p>
            <a:pPr marR="43820"/>
            <a:r>
              <a:rPr lang="sv-SE" dirty="0">
                <a:latin typeface="Calibri" panose="020F0502020204030204" pitchFamily="34" charset="0"/>
              </a:rPr>
              <a:t>GSS Hedersmedalj,</a:t>
            </a:r>
            <a:br>
              <a:rPr lang="sv-SE" dirty="0">
                <a:latin typeface="Calibri" panose="020F0502020204030204" pitchFamily="34" charset="0"/>
              </a:rPr>
            </a:br>
            <a:r>
              <a:rPr lang="sv-SE" dirty="0">
                <a:latin typeface="Calibri" panose="020F0502020204030204" pitchFamily="34" charset="0"/>
              </a:rPr>
              <a:t>                      brons</a:t>
            </a:r>
            <a:endParaRPr lang="sv-SE" sz="1800" b="0" i="0" u="none" strike="noStrike" baseline="0" dirty="0">
              <a:latin typeface="Calibri" panose="020F0502020204030204" pitchFamily="34" charset="0"/>
            </a:endParaRPr>
          </a:p>
          <a:p>
            <a:pPr marR="43820"/>
            <a:endParaRPr lang="sv-SE" sz="1800" b="0" i="0" u="none" strike="noStrike" baseline="0" dirty="0">
              <a:latin typeface="Calibri" panose="020F0502020204030204" pitchFamily="34" charset="0"/>
            </a:endParaRPr>
          </a:p>
          <a:p>
            <a:pPr marR="43820"/>
            <a:endParaRPr lang="sv-SE" dirty="0">
              <a:latin typeface="Calibri" panose="020F0502020204030204" pitchFamily="34" charset="0"/>
            </a:endParaRPr>
          </a:p>
          <a:p>
            <a:pPr marR="43820"/>
            <a:endParaRPr lang="sv-SE" dirty="0">
              <a:latin typeface="Calibri" panose="020F0502020204030204" pitchFamily="34" charset="0"/>
            </a:endParaRPr>
          </a:p>
          <a:p>
            <a:pPr marR="60080" algn="ctr"/>
            <a:r>
              <a:rPr lang="sv-SE" sz="1800" b="0" i="0" u="none" strike="noStrike" baseline="0" dirty="0">
                <a:latin typeface="Calibri" panose="020F0502020204030204" pitchFamily="34" charset="0"/>
              </a:rPr>
              <a:t>                                                    Juniorpokalen</a:t>
            </a:r>
          </a:p>
          <a:p>
            <a:pPr marR="57650"/>
            <a:endParaRPr lang="sv-SE" dirty="0">
              <a:latin typeface="Calibri" panose="020F0502020204030204" pitchFamily="34" charset="0"/>
            </a:endParaRPr>
          </a:p>
          <a:p>
            <a:pPr marR="57650"/>
            <a:r>
              <a:rPr lang="sv-SE" dirty="0">
                <a:latin typeface="Calibri" panose="020F0502020204030204" pitchFamily="34" charset="0"/>
              </a:rPr>
              <a:t>                                                   </a:t>
            </a:r>
            <a:r>
              <a:rPr lang="sv-SE" sz="1800" b="0" i="0" u="none" strike="noStrike" baseline="0" dirty="0">
                <a:latin typeface="Calibri" panose="020F0502020204030204" pitchFamily="34" charset="0"/>
              </a:rPr>
              <a:t>Årets Rookie </a:t>
            </a:r>
            <a:endParaRPr lang="sv-SE" dirty="0"/>
          </a:p>
        </p:txBody>
      </p:sp>
      <p:grpSp>
        <p:nvGrpSpPr>
          <p:cNvPr id="3" name="Grupp 2">
            <a:extLst>
              <a:ext uri="{FF2B5EF4-FFF2-40B4-BE49-F238E27FC236}">
                <a16:creationId xmlns:a16="http://schemas.microsoft.com/office/drawing/2014/main" id="{3E68A898-16F9-8537-88BF-5F364CBD2D3A}"/>
              </a:ext>
            </a:extLst>
          </p:cNvPr>
          <p:cNvGrpSpPr/>
          <p:nvPr/>
        </p:nvGrpSpPr>
        <p:grpSpPr>
          <a:xfrm>
            <a:off x="1269950" y="2070628"/>
            <a:ext cx="2448272" cy="2448272"/>
            <a:chOff x="-2396854" y="2437715"/>
            <a:chExt cx="2448272" cy="2448272"/>
          </a:xfrm>
        </p:grpSpPr>
        <p:sp>
          <p:nvSpPr>
            <p:cNvPr id="21" name="Stjärna: 6 punkter 20">
              <a:extLst>
                <a:ext uri="{FF2B5EF4-FFF2-40B4-BE49-F238E27FC236}">
                  <a16:creationId xmlns:a16="http://schemas.microsoft.com/office/drawing/2014/main" id="{3BDAB1B0-DAE5-29FA-14F0-2566920BE717}"/>
                </a:ext>
              </a:extLst>
            </p:cNvPr>
            <p:cNvSpPr/>
            <p:nvPr/>
          </p:nvSpPr>
          <p:spPr>
            <a:xfrm>
              <a:off x="-2396854" y="2437715"/>
              <a:ext cx="2448272" cy="2448272"/>
            </a:xfrm>
            <a:prstGeom prst="star6">
              <a:avLst/>
            </a:prstGeom>
            <a:solidFill>
              <a:srgbClr val="FEEB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highlight>
                  <a:srgbClr val="FFFF00"/>
                </a:highlight>
              </a:endParaRPr>
            </a:p>
          </p:txBody>
        </p:sp>
        <p:sp>
          <p:nvSpPr>
            <p:cNvPr id="24" name="textruta 23">
              <a:extLst>
                <a:ext uri="{FF2B5EF4-FFF2-40B4-BE49-F238E27FC236}">
                  <a16:creationId xmlns:a16="http://schemas.microsoft.com/office/drawing/2014/main" id="{F8CE215C-8B03-9332-3004-3E8AD89A92B6}"/>
                </a:ext>
              </a:extLst>
            </p:cNvPr>
            <p:cNvSpPr txBox="1"/>
            <p:nvPr/>
          </p:nvSpPr>
          <p:spPr>
            <a:xfrm>
              <a:off x="-1970659" y="3298134"/>
              <a:ext cx="1584176" cy="646331"/>
            </a:xfrm>
            <a:prstGeom prst="rect">
              <a:avLst/>
            </a:prstGeom>
            <a:noFill/>
          </p:spPr>
          <p:txBody>
            <a:bodyPr wrap="square" rtlCol="0">
              <a:spAutoFit/>
            </a:bodyPr>
            <a:lstStyle/>
            <a:p>
              <a:pPr algn="ctr"/>
              <a:r>
                <a:rPr lang="sv-SE" dirty="0"/>
                <a:t>Edvin</a:t>
              </a:r>
            </a:p>
            <a:p>
              <a:pPr algn="ctr"/>
              <a:r>
                <a:rPr lang="sv-SE" dirty="0"/>
                <a:t>Åberg</a:t>
              </a:r>
            </a:p>
          </p:txBody>
        </p:sp>
      </p:grpSp>
      <p:grpSp>
        <p:nvGrpSpPr>
          <p:cNvPr id="5" name="Grupp 4">
            <a:extLst>
              <a:ext uri="{FF2B5EF4-FFF2-40B4-BE49-F238E27FC236}">
                <a16:creationId xmlns:a16="http://schemas.microsoft.com/office/drawing/2014/main" id="{0D83DCB9-96B4-2C38-4929-3E9FB1853D5D}"/>
              </a:ext>
            </a:extLst>
          </p:cNvPr>
          <p:cNvGrpSpPr/>
          <p:nvPr/>
        </p:nvGrpSpPr>
        <p:grpSpPr>
          <a:xfrm>
            <a:off x="5734446" y="3218438"/>
            <a:ext cx="2448272" cy="2448272"/>
            <a:chOff x="4579738" y="1897484"/>
            <a:chExt cx="2448272" cy="2448272"/>
          </a:xfrm>
        </p:grpSpPr>
        <p:sp>
          <p:nvSpPr>
            <p:cNvPr id="22" name="Stjärna: 6 punkter 21">
              <a:extLst>
                <a:ext uri="{FF2B5EF4-FFF2-40B4-BE49-F238E27FC236}">
                  <a16:creationId xmlns:a16="http://schemas.microsoft.com/office/drawing/2014/main" id="{4048AAA8-15D8-9041-4DF1-47FB39165F4C}"/>
                </a:ext>
              </a:extLst>
            </p:cNvPr>
            <p:cNvSpPr/>
            <p:nvPr/>
          </p:nvSpPr>
          <p:spPr>
            <a:xfrm>
              <a:off x="4579738" y="1897484"/>
              <a:ext cx="2448272" cy="2448272"/>
            </a:xfrm>
            <a:prstGeom prst="star6">
              <a:avLst/>
            </a:prstGeom>
            <a:solidFill>
              <a:srgbClr val="FEE5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5" name="textruta 24">
              <a:extLst>
                <a:ext uri="{FF2B5EF4-FFF2-40B4-BE49-F238E27FC236}">
                  <a16:creationId xmlns:a16="http://schemas.microsoft.com/office/drawing/2014/main" id="{251692B5-7166-75C1-6CED-5F438C6C97D2}"/>
                </a:ext>
              </a:extLst>
            </p:cNvPr>
            <p:cNvSpPr txBox="1"/>
            <p:nvPr/>
          </p:nvSpPr>
          <p:spPr>
            <a:xfrm>
              <a:off x="5038305" y="2727530"/>
              <a:ext cx="1584176" cy="646331"/>
            </a:xfrm>
            <a:prstGeom prst="rect">
              <a:avLst/>
            </a:prstGeom>
            <a:noFill/>
          </p:spPr>
          <p:txBody>
            <a:bodyPr wrap="square" rtlCol="0">
              <a:spAutoFit/>
            </a:bodyPr>
            <a:lstStyle/>
            <a:p>
              <a:pPr algn="ctr"/>
              <a:r>
                <a:rPr lang="sv-SE" dirty="0"/>
                <a:t>Hanna</a:t>
              </a:r>
            </a:p>
            <a:p>
              <a:pPr algn="ctr"/>
              <a:r>
                <a:rPr lang="sv-SE" dirty="0"/>
                <a:t>Wennberg</a:t>
              </a:r>
            </a:p>
          </p:txBody>
        </p:sp>
      </p:grpSp>
      <p:grpSp>
        <p:nvGrpSpPr>
          <p:cNvPr id="4" name="Grupp 3">
            <a:extLst>
              <a:ext uri="{FF2B5EF4-FFF2-40B4-BE49-F238E27FC236}">
                <a16:creationId xmlns:a16="http://schemas.microsoft.com/office/drawing/2014/main" id="{8707EEE4-3D96-5D00-807B-BBDE19C5EC06}"/>
              </a:ext>
            </a:extLst>
          </p:cNvPr>
          <p:cNvGrpSpPr/>
          <p:nvPr/>
        </p:nvGrpSpPr>
        <p:grpSpPr>
          <a:xfrm>
            <a:off x="3393114" y="3799355"/>
            <a:ext cx="2448272" cy="2448272"/>
            <a:chOff x="2295384" y="2988261"/>
            <a:chExt cx="2448272" cy="2448272"/>
          </a:xfrm>
        </p:grpSpPr>
        <p:sp>
          <p:nvSpPr>
            <p:cNvPr id="23" name="Stjärna: 6 punkter 22">
              <a:extLst>
                <a:ext uri="{FF2B5EF4-FFF2-40B4-BE49-F238E27FC236}">
                  <a16:creationId xmlns:a16="http://schemas.microsoft.com/office/drawing/2014/main" id="{895E415A-48FD-61C8-128C-5DFBE6675A6D}"/>
                </a:ext>
              </a:extLst>
            </p:cNvPr>
            <p:cNvSpPr/>
            <p:nvPr/>
          </p:nvSpPr>
          <p:spPr>
            <a:xfrm>
              <a:off x="2295384" y="2988261"/>
              <a:ext cx="2448272" cy="2448272"/>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E46408F9-66DB-C1D4-3160-44D2FDC2B080}"/>
                </a:ext>
              </a:extLst>
            </p:cNvPr>
            <p:cNvSpPr txBox="1"/>
            <p:nvPr/>
          </p:nvSpPr>
          <p:spPr>
            <a:xfrm>
              <a:off x="2642448" y="3898767"/>
              <a:ext cx="1584176" cy="646331"/>
            </a:xfrm>
            <a:prstGeom prst="rect">
              <a:avLst/>
            </a:prstGeom>
            <a:noFill/>
          </p:spPr>
          <p:txBody>
            <a:bodyPr wrap="square" rtlCol="0">
              <a:spAutoFit/>
            </a:bodyPr>
            <a:lstStyle/>
            <a:p>
              <a:pPr algn="ctr"/>
              <a:r>
                <a:rPr lang="sv-SE" dirty="0"/>
                <a:t>William</a:t>
              </a:r>
              <a:br>
                <a:rPr lang="sv-SE" dirty="0"/>
              </a:br>
              <a:r>
                <a:rPr lang="sv-SE" dirty="0"/>
                <a:t>Wijk</a:t>
              </a:r>
            </a:p>
          </p:txBody>
        </p:sp>
      </p:grpSp>
      <p:grpSp>
        <p:nvGrpSpPr>
          <p:cNvPr id="15" name="Grupp 14">
            <a:extLst>
              <a:ext uri="{FF2B5EF4-FFF2-40B4-BE49-F238E27FC236}">
                <a16:creationId xmlns:a16="http://schemas.microsoft.com/office/drawing/2014/main" id="{1F76FD22-1EF2-1463-FA44-B152EFC12866}"/>
              </a:ext>
            </a:extLst>
          </p:cNvPr>
          <p:cNvGrpSpPr/>
          <p:nvPr/>
        </p:nvGrpSpPr>
        <p:grpSpPr>
          <a:xfrm>
            <a:off x="3502198" y="1284409"/>
            <a:ext cx="2448272" cy="2448272"/>
            <a:chOff x="841304" y="1241215"/>
            <a:chExt cx="2448272" cy="2448272"/>
          </a:xfrm>
        </p:grpSpPr>
        <p:sp>
          <p:nvSpPr>
            <p:cNvPr id="16" name="Stjärna: 6 punkter 15">
              <a:extLst>
                <a:ext uri="{FF2B5EF4-FFF2-40B4-BE49-F238E27FC236}">
                  <a16:creationId xmlns:a16="http://schemas.microsoft.com/office/drawing/2014/main" id="{865DB35F-5FFD-1079-7462-AF3EC353401F}"/>
                </a:ext>
              </a:extLst>
            </p:cNvPr>
            <p:cNvSpPr/>
            <p:nvPr/>
          </p:nvSpPr>
          <p:spPr>
            <a:xfrm>
              <a:off x="841304" y="1241215"/>
              <a:ext cx="2448272" cy="2448272"/>
            </a:xfrm>
            <a:prstGeom prst="star6">
              <a:avLst/>
            </a:prstGeom>
            <a:solidFill>
              <a:srgbClr val="FAD3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D4CCA37C-8F98-2F6D-867F-EFD1327D3040}"/>
                </a:ext>
              </a:extLst>
            </p:cNvPr>
            <p:cNvSpPr txBox="1"/>
            <p:nvPr/>
          </p:nvSpPr>
          <p:spPr>
            <a:xfrm>
              <a:off x="1273352" y="2072376"/>
              <a:ext cx="1584176" cy="646331"/>
            </a:xfrm>
            <a:prstGeom prst="rect">
              <a:avLst/>
            </a:prstGeom>
            <a:noFill/>
          </p:spPr>
          <p:txBody>
            <a:bodyPr wrap="square" rtlCol="0">
              <a:spAutoFit/>
            </a:bodyPr>
            <a:lstStyle/>
            <a:p>
              <a:pPr algn="ctr"/>
              <a:r>
                <a:rPr lang="sv-SE" dirty="0"/>
                <a:t>Elsa</a:t>
              </a:r>
              <a:br>
                <a:rPr lang="sv-SE" dirty="0"/>
              </a:br>
              <a:r>
                <a:rPr lang="sv-SE" dirty="0"/>
                <a:t>Åberg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17"/>
                                        </p:tgtEl>
                                        <p:attrNameLst>
                                          <p:attrName>ppt_w</p:attrName>
                                        </p:attrNameLst>
                                      </p:cBhvr>
                                      <p:tavLst>
                                        <p:tav tm="0">
                                          <p:val>
                                            <p:strVal val="ppt_w"/>
                                          </p:val>
                                        </p:tav>
                                        <p:tav tm="100000">
                                          <p:val>
                                            <p:strVal val="ppt_w*0.70"/>
                                          </p:val>
                                        </p:tav>
                                      </p:tavLst>
                                    </p:anim>
                                    <p:anim calcmode="lin" valueType="num">
                                      <p:cBhvr>
                                        <p:cTn id="7" dur="1000"/>
                                        <p:tgtEl>
                                          <p:spTgt spid="17"/>
                                        </p:tgtEl>
                                        <p:attrNameLst>
                                          <p:attrName>ppt_h</p:attrName>
                                        </p:attrNameLst>
                                      </p:cBhvr>
                                      <p:tavLst>
                                        <p:tav tm="0">
                                          <p:val>
                                            <p:strVal val="ppt_h"/>
                                          </p:val>
                                        </p:tav>
                                        <p:tav tm="100000">
                                          <p:val>
                                            <p:strVal val="ppt_h"/>
                                          </p:val>
                                        </p:tav>
                                      </p:tavLst>
                                    </p:anim>
                                    <p:animEffect transition="out" filter="fade">
                                      <p:cBhvr>
                                        <p:cTn id="8" dur="1000"/>
                                        <p:tgtEl>
                                          <p:spTgt spid="17"/>
                                        </p:tgtEl>
                                      </p:cBhvr>
                                    </p:animEffect>
                                    <p:set>
                                      <p:cBhvr>
                                        <p:cTn id="9" dur="1" fill="hold">
                                          <p:stCondLst>
                                            <p:cond delay="999"/>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62564-58CD-6D1D-AFCB-78325958A69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7331D3F-31C1-1359-D509-389D25EA266C}"/>
              </a:ext>
            </a:extLst>
          </p:cNvPr>
          <p:cNvSpPr>
            <a:spLocks noGrp="1"/>
          </p:cNvSpPr>
          <p:nvPr>
            <p:ph type="title"/>
          </p:nvPr>
        </p:nvSpPr>
        <p:spPr>
          <a:xfrm>
            <a:off x="457200" y="0"/>
            <a:ext cx="8229600" cy="1052736"/>
          </a:xfrm>
        </p:spPr>
        <p:txBody>
          <a:bodyPr/>
          <a:lstStyle/>
          <a:p>
            <a:r>
              <a:rPr lang="sv-SE" sz="3200" dirty="0"/>
              <a:t>Budgetförslag 2024</a:t>
            </a:r>
          </a:p>
        </p:txBody>
      </p:sp>
      <p:pic>
        <p:nvPicPr>
          <p:cNvPr id="5" name="Bildobjekt 4" descr="Vimp2">
            <a:extLst>
              <a:ext uri="{FF2B5EF4-FFF2-40B4-BE49-F238E27FC236}">
                <a16:creationId xmlns:a16="http://schemas.microsoft.com/office/drawing/2014/main" id="{8C31C353-D9FC-085A-4970-983F54EB5E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BE77F99F-3CDB-58F0-ED2B-A2A8D400BE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5D064E36-770A-7165-FD6B-6B32FDA89695}"/>
              </a:ext>
            </a:extLst>
          </p:cNvPr>
          <p:cNvSpPr txBox="1"/>
          <p:nvPr/>
        </p:nvSpPr>
        <p:spPr>
          <a:xfrm>
            <a:off x="1584275" y="1082179"/>
            <a:ext cx="1133872" cy="276999"/>
          </a:xfrm>
          <a:prstGeom prst="rect">
            <a:avLst/>
          </a:prstGeom>
          <a:noFill/>
        </p:spPr>
        <p:txBody>
          <a:bodyPr wrap="square">
            <a:spAutoFit/>
          </a:bodyPr>
          <a:lstStyle/>
          <a:p>
            <a:r>
              <a:rPr lang="sv-SE" sz="1200" b="1" i="0" u="none" strike="noStrike" dirty="0">
                <a:solidFill>
                  <a:srgbClr val="000000"/>
                </a:solidFill>
                <a:effectLst/>
                <a:latin typeface="Garamond" panose="02020404030301010803" pitchFamily="18" charset="0"/>
              </a:rPr>
              <a:t>INTÄKTER</a:t>
            </a:r>
            <a:r>
              <a:rPr lang="sv-SE" sz="1200" dirty="0"/>
              <a:t> </a:t>
            </a:r>
          </a:p>
        </p:txBody>
      </p:sp>
      <p:pic>
        <p:nvPicPr>
          <p:cNvPr id="10" name="Bildobjekt 9">
            <a:extLst>
              <a:ext uri="{FF2B5EF4-FFF2-40B4-BE49-F238E27FC236}">
                <a16:creationId xmlns:a16="http://schemas.microsoft.com/office/drawing/2014/main" id="{BD20015D-87EC-7FE2-DAD4-876BE3F28FA4}"/>
              </a:ext>
            </a:extLst>
          </p:cNvPr>
          <p:cNvPicPr>
            <a:picLocks noChangeAspect="1"/>
          </p:cNvPicPr>
          <p:nvPr/>
        </p:nvPicPr>
        <p:blipFill>
          <a:blip r:embed="rId4"/>
          <a:stretch>
            <a:fillRect/>
          </a:stretch>
        </p:blipFill>
        <p:spPr>
          <a:xfrm>
            <a:off x="3845221" y="1052736"/>
            <a:ext cx="3362794" cy="352474"/>
          </a:xfrm>
          <a:prstGeom prst="rect">
            <a:avLst/>
          </a:prstGeom>
        </p:spPr>
      </p:pic>
      <p:pic>
        <p:nvPicPr>
          <p:cNvPr id="6" name="Bildobjekt 5">
            <a:extLst>
              <a:ext uri="{FF2B5EF4-FFF2-40B4-BE49-F238E27FC236}">
                <a16:creationId xmlns:a16="http://schemas.microsoft.com/office/drawing/2014/main" id="{0F4E1753-4F39-6036-7A21-FE86182FFF60}"/>
              </a:ext>
            </a:extLst>
          </p:cNvPr>
          <p:cNvPicPr>
            <a:picLocks noChangeAspect="1"/>
          </p:cNvPicPr>
          <p:nvPr/>
        </p:nvPicPr>
        <p:blipFill>
          <a:blip r:embed="rId5"/>
          <a:stretch>
            <a:fillRect/>
          </a:stretch>
        </p:blipFill>
        <p:spPr>
          <a:xfrm>
            <a:off x="1689794" y="1408081"/>
            <a:ext cx="5525271" cy="4210638"/>
          </a:xfrm>
          <a:prstGeom prst="rect">
            <a:avLst/>
          </a:prstGeom>
        </p:spPr>
      </p:pic>
    </p:spTree>
    <p:extLst>
      <p:ext uri="{BB962C8B-B14F-4D97-AF65-F5344CB8AC3E}">
        <p14:creationId xmlns:p14="http://schemas.microsoft.com/office/powerpoint/2010/main" val="2982463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4AEAD-E901-31CD-B2D3-D966CB07CDE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DB173B8-FC82-05AF-A49F-502FC96F637E}"/>
              </a:ext>
            </a:extLst>
          </p:cNvPr>
          <p:cNvSpPr>
            <a:spLocks noGrp="1"/>
          </p:cNvSpPr>
          <p:nvPr>
            <p:ph type="title"/>
          </p:nvPr>
        </p:nvSpPr>
        <p:spPr>
          <a:xfrm>
            <a:off x="457200" y="0"/>
            <a:ext cx="8229600" cy="1052736"/>
          </a:xfrm>
        </p:spPr>
        <p:txBody>
          <a:bodyPr/>
          <a:lstStyle/>
          <a:p>
            <a:r>
              <a:rPr lang="sv-SE" sz="3200" dirty="0"/>
              <a:t>Budgetförslag 2024</a:t>
            </a:r>
          </a:p>
        </p:txBody>
      </p:sp>
      <p:pic>
        <p:nvPicPr>
          <p:cNvPr id="5" name="Bildobjekt 4" descr="Vimp2">
            <a:extLst>
              <a:ext uri="{FF2B5EF4-FFF2-40B4-BE49-F238E27FC236}">
                <a16:creationId xmlns:a16="http://schemas.microsoft.com/office/drawing/2014/main" id="{DEE7769A-08C2-C991-1D10-5A61B6C97E3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DF02DBDE-46B8-BB96-07C9-B1D1D7272A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F538B46B-F4BA-271D-0343-BA9472FA67F2}"/>
              </a:ext>
            </a:extLst>
          </p:cNvPr>
          <p:cNvSpPr txBox="1"/>
          <p:nvPr/>
        </p:nvSpPr>
        <p:spPr>
          <a:xfrm>
            <a:off x="1584274" y="1082179"/>
            <a:ext cx="1187525" cy="276999"/>
          </a:xfrm>
          <a:prstGeom prst="rect">
            <a:avLst/>
          </a:prstGeom>
          <a:noFill/>
        </p:spPr>
        <p:txBody>
          <a:bodyPr wrap="square">
            <a:spAutoFit/>
          </a:bodyPr>
          <a:lstStyle/>
          <a:p>
            <a:r>
              <a:rPr lang="sv-SE" sz="1200" b="1" dirty="0">
                <a:solidFill>
                  <a:srgbClr val="000000"/>
                </a:solidFill>
                <a:latin typeface="Garamond" panose="02020404030301010803" pitchFamily="18" charset="0"/>
              </a:rPr>
              <a:t>KOSTNAD</a:t>
            </a:r>
            <a:r>
              <a:rPr lang="sv-SE" sz="1200" b="1" i="0" u="none" strike="noStrike" dirty="0">
                <a:solidFill>
                  <a:srgbClr val="000000"/>
                </a:solidFill>
                <a:effectLst/>
                <a:latin typeface="Garamond" panose="02020404030301010803" pitchFamily="18" charset="0"/>
              </a:rPr>
              <a:t>ER</a:t>
            </a:r>
            <a:r>
              <a:rPr lang="sv-SE" sz="1200" dirty="0"/>
              <a:t> </a:t>
            </a:r>
          </a:p>
        </p:txBody>
      </p:sp>
      <p:pic>
        <p:nvPicPr>
          <p:cNvPr id="10" name="Bildobjekt 9">
            <a:extLst>
              <a:ext uri="{FF2B5EF4-FFF2-40B4-BE49-F238E27FC236}">
                <a16:creationId xmlns:a16="http://schemas.microsoft.com/office/drawing/2014/main" id="{F3781D91-317F-8192-D9DC-9790A7B06C7C}"/>
              </a:ext>
            </a:extLst>
          </p:cNvPr>
          <p:cNvPicPr>
            <a:picLocks noChangeAspect="1"/>
          </p:cNvPicPr>
          <p:nvPr/>
        </p:nvPicPr>
        <p:blipFill>
          <a:blip r:embed="rId4"/>
          <a:stretch>
            <a:fillRect/>
          </a:stretch>
        </p:blipFill>
        <p:spPr>
          <a:xfrm>
            <a:off x="3845221" y="1052736"/>
            <a:ext cx="3362794" cy="352474"/>
          </a:xfrm>
          <a:prstGeom prst="rect">
            <a:avLst/>
          </a:prstGeom>
        </p:spPr>
      </p:pic>
      <p:pic>
        <p:nvPicPr>
          <p:cNvPr id="7" name="Bildobjekt 6">
            <a:extLst>
              <a:ext uri="{FF2B5EF4-FFF2-40B4-BE49-F238E27FC236}">
                <a16:creationId xmlns:a16="http://schemas.microsoft.com/office/drawing/2014/main" id="{DFDE539F-AEC6-7D42-2AE4-D141242F0CE9}"/>
              </a:ext>
            </a:extLst>
          </p:cNvPr>
          <p:cNvPicPr>
            <a:picLocks noChangeAspect="1"/>
          </p:cNvPicPr>
          <p:nvPr/>
        </p:nvPicPr>
        <p:blipFill>
          <a:blip r:embed="rId5"/>
          <a:stretch>
            <a:fillRect/>
          </a:stretch>
        </p:blipFill>
        <p:spPr>
          <a:xfrm>
            <a:off x="1692171" y="1412723"/>
            <a:ext cx="5525271" cy="3229426"/>
          </a:xfrm>
          <a:prstGeom prst="rect">
            <a:avLst/>
          </a:prstGeom>
        </p:spPr>
      </p:pic>
    </p:spTree>
    <p:extLst>
      <p:ext uri="{BB962C8B-B14F-4D97-AF65-F5344CB8AC3E}">
        <p14:creationId xmlns:p14="http://schemas.microsoft.com/office/powerpoint/2010/main" val="1959153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137E2-F270-4F56-BB83-9A552A52073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E1B4283-8FDB-6E98-69D2-CFD792EE7565}"/>
              </a:ext>
            </a:extLst>
          </p:cNvPr>
          <p:cNvSpPr>
            <a:spLocks noGrp="1"/>
          </p:cNvSpPr>
          <p:nvPr>
            <p:ph type="title"/>
          </p:nvPr>
        </p:nvSpPr>
        <p:spPr>
          <a:xfrm>
            <a:off x="457200" y="0"/>
            <a:ext cx="8229600" cy="1052736"/>
          </a:xfrm>
        </p:spPr>
        <p:txBody>
          <a:bodyPr/>
          <a:lstStyle/>
          <a:p>
            <a:r>
              <a:rPr lang="sv-SE" sz="3200" dirty="0"/>
              <a:t>Budgetförslag 2024</a:t>
            </a:r>
          </a:p>
        </p:txBody>
      </p:sp>
      <p:pic>
        <p:nvPicPr>
          <p:cNvPr id="5" name="Bildobjekt 4" descr="Vimp2">
            <a:extLst>
              <a:ext uri="{FF2B5EF4-FFF2-40B4-BE49-F238E27FC236}">
                <a16:creationId xmlns:a16="http://schemas.microsoft.com/office/drawing/2014/main" id="{A7E7A13F-5055-1C5A-B9FA-EE139A504E1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455B9392-EDF5-0BBA-C8E9-21D1E29B21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92069DB6-7DD5-8698-86F5-7A1472FB0E12}"/>
              </a:ext>
            </a:extLst>
          </p:cNvPr>
          <p:cNvSpPr txBox="1"/>
          <p:nvPr/>
        </p:nvSpPr>
        <p:spPr>
          <a:xfrm>
            <a:off x="1584274" y="1082179"/>
            <a:ext cx="1187525" cy="276999"/>
          </a:xfrm>
          <a:prstGeom prst="rect">
            <a:avLst/>
          </a:prstGeom>
          <a:noFill/>
        </p:spPr>
        <p:txBody>
          <a:bodyPr wrap="square">
            <a:spAutoFit/>
          </a:bodyPr>
          <a:lstStyle/>
          <a:p>
            <a:r>
              <a:rPr lang="sv-SE" sz="1200" b="1" dirty="0">
                <a:solidFill>
                  <a:srgbClr val="000000"/>
                </a:solidFill>
                <a:latin typeface="Garamond" panose="02020404030301010803" pitchFamily="18" charset="0"/>
              </a:rPr>
              <a:t>KOSTNAD</a:t>
            </a:r>
            <a:r>
              <a:rPr lang="sv-SE" sz="1200" b="1" i="0" u="none" strike="noStrike" dirty="0">
                <a:solidFill>
                  <a:srgbClr val="000000"/>
                </a:solidFill>
                <a:effectLst/>
                <a:latin typeface="Garamond" panose="02020404030301010803" pitchFamily="18" charset="0"/>
              </a:rPr>
              <a:t>ER</a:t>
            </a:r>
            <a:r>
              <a:rPr lang="sv-SE" sz="1200" dirty="0"/>
              <a:t> </a:t>
            </a:r>
          </a:p>
        </p:txBody>
      </p:sp>
      <p:pic>
        <p:nvPicPr>
          <p:cNvPr id="10" name="Bildobjekt 9">
            <a:extLst>
              <a:ext uri="{FF2B5EF4-FFF2-40B4-BE49-F238E27FC236}">
                <a16:creationId xmlns:a16="http://schemas.microsoft.com/office/drawing/2014/main" id="{B009E76C-F474-29C6-1D16-5BB1CDFD43E8}"/>
              </a:ext>
            </a:extLst>
          </p:cNvPr>
          <p:cNvPicPr>
            <a:picLocks noChangeAspect="1"/>
          </p:cNvPicPr>
          <p:nvPr/>
        </p:nvPicPr>
        <p:blipFill>
          <a:blip r:embed="rId4"/>
          <a:stretch>
            <a:fillRect/>
          </a:stretch>
        </p:blipFill>
        <p:spPr>
          <a:xfrm>
            <a:off x="3845221" y="1052736"/>
            <a:ext cx="3362794" cy="352474"/>
          </a:xfrm>
          <a:prstGeom prst="rect">
            <a:avLst/>
          </a:prstGeom>
        </p:spPr>
      </p:pic>
      <p:pic>
        <p:nvPicPr>
          <p:cNvPr id="6" name="Bildobjekt 5">
            <a:extLst>
              <a:ext uri="{FF2B5EF4-FFF2-40B4-BE49-F238E27FC236}">
                <a16:creationId xmlns:a16="http://schemas.microsoft.com/office/drawing/2014/main" id="{891B9AC4-1F41-EA9F-0BE3-F1E6A537312D}"/>
              </a:ext>
            </a:extLst>
          </p:cNvPr>
          <p:cNvPicPr>
            <a:picLocks noChangeAspect="1"/>
          </p:cNvPicPr>
          <p:nvPr/>
        </p:nvPicPr>
        <p:blipFill>
          <a:blip r:embed="rId5"/>
          <a:stretch>
            <a:fillRect/>
          </a:stretch>
        </p:blipFill>
        <p:spPr>
          <a:xfrm>
            <a:off x="1691576" y="1414266"/>
            <a:ext cx="5515745" cy="4915586"/>
          </a:xfrm>
          <a:prstGeom prst="rect">
            <a:avLst/>
          </a:prstGeom>
        </p:spPr>
      </p:pic>
    </p:spTree>
    <p:extLst>
      <p:ext uri="{BB962C8B-B14F-4D97-AF65-F5344CB8AC3E}">
        <p14:creationId xmlns:p14="http://schemas.microsoft.com/office/powerpoint/2010/main" val="3929376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630AA-22FD-32DF-F4F0-42DC3780B1B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FAEE3C2-1353-1EB6-7343-0396E8156CAC}"/>
              </a:ext>
            </a:extLst>
          </p:cNvPr>
          <p:cNvSpPr>
            <a:spLocks noGrp="1"/>
          </p:cNvSpPr>
          <p:nvPr>
            <p:ph type="title"/>
          </p:nvPr>
        </p:nvSpPr>
        <p:spPr>
          <a:xfrm>
            <a:off x="457200" y="0"/>
            <a:ext cx="8229600" cy="1052736"/>
          </a:xfrm>
        </p:spPr>
        <p:txBody>
          <a:bodyPr/>
          <a:lstStyle/>
          <a:p>
            <a:r>
              <a:rPr lang="sv-SE" sz="3200" dirty="0"/>
              <a:t>Budgetförslag 2024</a:t>
            </a:r>
          </a:p>
        </p:txBody>
      </p:sp>
      <p:pic>
        <p:nvPicPr>
          <p:cNvPr id="5" name="Bildobjekt 4" descr="Vimp2">
            <a:extLst>
              <a:ext uri="{FF2B5EF4-FFF2-40B4-BE49-F238E27FC236}">
                <a16:creationId xmlns:a16="http://schemas.microsoft.com/office/drawing/2014/main" id="{9B8634B5-F67D-0F8D-D04B-824B6792623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2EF33B56-43A8-1F0F-0230-873BAF1DB7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864E73AD-A68F-3E2C-1C37-4C626CCD7777}"/>
              </a:ext>
            </a:extLst>
          </p:cNvPr>
          <p:cNvSpPr txBox="1"/>
          <p:nvPr/>
        </p:nvSpPr>
        <p:spPr>
          <a:xfrm>
            <a:off x="1584274" y="1082179"/>
            <a:ext cx="1187525" cy="276999"/>
          </a:xfrm>
          <a:prstGeom prst="rect">
            <a:avLst/>
          </a:prstGeom>
          <a:noFill/>
        </p:spPr>
        <p:txBody>
          <a:bodyPr wrap="square">
            <a:spAutoFit/>
          </a:bodyPr>
          <a:lstStyle/>
          <a:p>
            <a:r>
              <a:rPr lang="sv-SE" sz="1200" b="1" dirty="0">
                <a:solidFill>
                  <a:srgbClr val="000000"/>
                </a:solidFill>
                <a:latin typeface="Garamond" panose="02020404030301010803" pitchFamily="18" charset="0"/>
              </a:rPr>
              <a:t>KOSTNAD</a:t>
            </a:r>
            <a:r>
              <a:rPr lang="sv-SE" sz="1200" b="1" i="0" u="none" strike="noStrike" dirty="0">
                <a:solidFill>
                  <a:srgbClr val="000000"/>
                </a:solidFill>
                <a:effectLst/>
                <a:latin typeface="Garamond" panose="02020404030301010803" pitchFamily="18" charset="0"/>
              </a:rPr>
              <a:t>ER</a:t>
            </a:r>
            <a:r>
              <a:rPr lang="sv-SE" sz="1200" dirty="0"/>
              <a:t> </a:t>
            </a:r>
          </a:p>
        </p:txBody>
      </p:sp>
      <p:pic>
        <p:nvPicPr>
          <p:cNvPr id="10" name="Bildobjekt 9">
            <a:extLst>
              <a:ext uri="{FF2B5EF4-FFF2-40B4-BE49-F238E27FC236}">
                <a16:creationId xmlns:a16="http://schemas.microsoft.com/office/drawing/2014/main" id="{01486E42-2D0A-3FF8-92BF-111A13CFA412}"/>
              </a:ext>
            </a:extLst>
          </p:cNvPr>
          <p:cNvPicPr>
            <a:picLocks noChangeAspect="1"/>
          </p:cNvPicPr>
          <p:nvPr/>
        </p:nvPicPr>
        <p:blipFill>
          <a:blip r:embed="rId4"/>
          <a:stretch>
            <a:fillRect/>
          </a:stretch>
        </p:blipFill>
        <p:spPr>
          <a:xfrm>
            <a:off x="3845221" y="1052736"/>
            <a:ext cx="3362794" cy="352474"/>
          </a:xfrm>
          <a:prstGeom prst="rect">
            <a:avLst/>
          </a:prstGeom>
        </p:spPr>
      </p:pic>
      <p:pic>
        <p:nvPicPr>
          <p:cNvPr id="7" name="Bildobjekt 6">
            <a:extLst>
              <a:ext uri="{FF2B5EF4-FFF2-40B4-BE49-F238E27FC236}">
                <a16:creationId xmlns:a16="http://schemas.microsoft.com/office/drawing/2014/main" id="{E85800C5-AF2A-EE8F-BD55-766B806CD1A4}"/>
              </a:ext>
            </a:extLst>
          </p:cNvPr>
          <p:cNvPicPr>
            <a:picLocks noChangeAspect="1"/>
          </p:cNvPicPr>
          <p:nvPr/>
        </p:nvPicPr>
        <p:blipFill>
          <a:blip r:embed="rId5"/>
          <a:stretch>
            <a:fillRect/>
          </a:stretch>
        </p:blipFill>
        <p:spPr>
          <a:xfrm>
            <a:off x="1692072" y="1412776"/>
            <a:ext cx="5534797" cy="4115374"/>
          </a:xfrm>
          <a:prstGeom prst="rect">
            <a:avLst/>
          </a:prstGeom>
        </p:spPr>
      </p:pic>
    </p:spTree>
    <p:extLst>
      <p:ext uri="{BB962C8B-B14F-4D97-AF65-F5344CB8AC3E}">
        <p14:creationId xmlns:p14="http://schemas.microsoft.com/office/powerpoint/2010/main" val="3433405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0DBDF-C796-5F9F-D0D3-07DBA6F45AB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9870E20-04BC-0E1C-5937-44CE652ECE23}"/>
              </a:ext>
            </a:extLst>
          </p:cNvPr>
          <p:cNvSpPr>
            <a:spLocks noGrp="1"/>
          </p:cNvSpPr>
          <p:nvPr>
            <p:ph type="title"/>
          </p:nvPr>
        </p:nvSpPr>
        <p:spPr>
          <a:xfrm>
            <a:off x="457200" y="0"/>
            <a:ext cx="8229600" cy="1052736"/>
          </a:xfrm>
        </p:spPr>
        <p:txBody>
          <a:bodyPr/>
          <a:lstStyle/>
          <a:p>
            <a:r>
              <a:rPr lang="sv-SE" sz="3200" dirty="0"/>
              <a:t>Budgetförslag 2024</a:t>
            </a:r>
          </a:p>
        </p:txBody>
      </p:sp>
      <p:pic>
        <p:nvPicPr>
          <p:cNvPr id="5" name="Bildobjekt 4" descr="Vimp2">
            <a:extLst>
              <a:ext uri="{FF2B5EF4-FFF2-40B4-BE49-F238E27FC236}">
                <a16:creationId xmlns:a16="http://schemas.microsoft.com/office/drawing/2014/main" id="{53BD79C1-9553-628B-C3CD-5C0A6A70A61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5F0C4041-D3CD-1C00-2913-80A5FA05DB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7A30892C-EC9A-8C93-E3C6-0D263D267EA4}"/>
              </a:ext>
            </a:extLst>
          </p:cNvPr>
          <p:cNvSpPr txBox="1"/>
          <p:nvPr/>
        </p:nvSpPr>
        <p:spPr>
          <a:xfrm>
            <a:off x="1584274" y="1082179"/>
            <a:ext cx="1187525" cy="276999"/>
          </a:xfrm>
          <a:prstGeom prst="rect">
            <a:avLst/>
          </a:prstGeom>
          <a:noFill/>
        </p:spPr>
        <p:txBody>
          <a:bodyPr wrap="square">
            <a:spAutoFit/>
          </a:bodyPr>
          <a:lstStyle/>
          <a:p>
            <a:r>
              <a:rPr lang="sv-SE" sz="1200" b="1" dirty="0">
                <a:solidFill>
                  <a:srgbClr val="000000"/>
                </a:solidFill>
                <a:latin typeface="Garamond" panose="02020404030301010803" pitchFamily="18" charset="0"/>
              </a:rPr>
              <a:t>KOSTNAD</a:t>
            </a:r>
            <a:r>
              <a:rPr lang="sv-SE" sz="1200" b="1" i="0" u="none" strike="noStrike" dirty="0">
                <a:solidFill>
                  <a:srgbClr val="000000"/>
                </a:solidFill>
                <a:effectLst/>
                <a:latin typeface="Garamond" panose="02020404030301010803" pitchFamily="18" charset="0"/>
              </a:rPr>
              <a:t>ER</a:t>
            </a:r>
            <a:r>
              <a:rPr lang="sv-SE" sz="1200" dirty="0"/>
              <a:t> </a:t>
            </a:r>
          </a:p>
        </p:txBody>
      </p:sp>
      <p:pic>
        <p:nvPicPr>
          <p:cNvPr id="10" name="Bildobjekt 9">
            <a:extLst>
              <a:ext uri="{FF2B5EF4-FFF2-40B4-BE49-F238E27FC236}">
                <a16:creationId xmlns:a16="http://schemas.microsoft.com/office/drawing/2014/main" id="{7063D84E-F46C-E959-599D-4C626DB10189}"/>
              </a:ext>
            </a:extLst>
          </p:cNvPr>
          <p:cNvPicPr>
            <a:picLocks noChangeAspect="1"/>
          </p:cNvPicPr>
          <p:nvPr/>
        </p:nvPicPr>
        <p:blipFill>
          <a:blip r:embed="rId4"/>
          <a:stretch>
            <a:fillRect/>
          </a:stretch>
        </p:blipFill>
        <p:spPr>
          <a:xfrm>
            <a:off x="3845221" y="1052736"/>
            <a:ext cx="3362794" cy="352474"/>
          </a:xfrm>
          <a:prstGeom prst="rect">
            <a:avLst/>
          </a:prstGeom>
        </p:spPr>
      </p:pic>
      <p:pic>
        <p:nvPicPr>
          <p:cNvPr id="6" name="Bildobjekt 5">
            <a:extLst>
              <a:ext uri="{FF2B5EF4-FFF2-40B4-BE49-F238E27FC236}">
                <a16:creationId xmlns:a16="http://schemas.microsoft.com/office/drawing/2014/main" id="{B00665BA-9DF0-D533-4692-D4D0551CD3B0}"/>
              </a:ext>
            </a:extLst>
          </p:cNvPr>
          <p:cNvPicPr>
            <a:picLocks noChangeAspect="1"/>
          </p:cNvPicPr>
          <p:nvPr/>
        </p:nvPicPr>
        <p:blipFill>
          <a:blip r:embed="rId5"/>
          <a:stretch>
            <a:fillRect/>
          </a:stretch>
        </p:blipFill>
        <p:spPr>
          <a:xfrm>
            <a:off x="1682545" y="1393922"/>
            <a:ext cx="5544324" cy="1590897"/>
          </a:xfrm>
          <a:prstGeom prst="rect">
            <a:avLst/>
          </a:prstGeom>
        </p:spPr>
      </p:pic>
    </p:spTree>
    <p:extLst>
      <p:ext uri="{BB962C8B-B14F-4D97-AF65-F5344CB8AC3E}">
        <p14:creationId xmlns:p14="http://schemas.microsoft.com/office/powerpoint/2010/main" val="1521868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D2BAA-F60A-6764-8E88-A5CC2B61B4B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508E494-B6B2-7207-95E1-38E2102C8397}"/>
              </a:ext>
            </a:extLst>
          </p:cNvPr>
          <p:cNvSpPr>
            <a:spLocks noGrp="1"/>
          </p:cNvSpPr>
          <p:nvPr>
            <p:ph type="title"/>
          </p:nvPr>
        </p:nvSpPr>
        <p:spPr>
          <a:xfrm>
            <a:off x="457200" y="0"/>
            <a:ext cx="8229600" cy="1052736"/>
          </a:xfrm>
        </p:spPr>
        <p:txBody>
          <a:bodyPr/>
          <a:lstStyle/>
          <a:p>
            <a:r>
              <a:rPr lang="sv-SE" sz="3200" dirty="0"/>
              <a:t>Budgetförslag 2024</a:t>
            </a:r>
          </a:p>
        </p:txBody>
      </p:sp>
      <p:pic>
        <p:nvPicPr>
          <p:cNvPr id="5" name="Bildobjekt 4" descr="Vimp2">
            <a:extLst>
              <a:ext uri="{FF2B5EF4-FFF2-40B4-BE49-F238E27FC236}">
                <a16:creationId xmlns:a16="http://schemas.microsoft.com/office/drawing/2014/main" id="{321DC2E1-59F9-6538-EDCC-B84FE7BE7C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87650"/>
            <a:ext cx="824239" cy="677054"/>
          </a:xfrm>
          <a:prstGeom prst="rect">
            <a:avLst/>
          </a:prstGeom>
          <a:noFill/>
        </p:spPr>
      </p:pic>
      <p:pic>
        <p:nvPicPr>
          <p:cNvPr id="9" name="Bild 5" descr="Vimp2">
            <a:extLst>
              <a:ext uri="{FF2B5EF4-FFF2-40B4-BE49-F238E27FC236}">
                <a16:creationId xmlns:a16="http://schemas.microsoft.com/office/drawing/2014/main" id="{CBA9106E-8F2E-C4DF-D58F-D96557607C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733425" cy="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F73EB490-BCA9-6BFE-CCBC-21AF35B0D995}"/>
              </a:ext>
            </a:extLst>
          </p:cNvPr>
          <p:cNvSpPr txBox="1"/>
          <p:nvPr/>
        </p:nvSpPr>
        <p:spPr>
          <a:xfrm>
            <a:off x="1584274" y="1082179"/>
            <a:ext cx="1187525" cy="276999"/>
          </a:xfrm>
          <a:prstGeom prst="rect">
            <a:avLst/>
          </a:prstGeom>
          <a:noFill/>
        </p:spPr>
        <p:txBody>
          <a:bodyPr wrap="square">
            <a:spAutoFit/>
          </a:bodyPr>
          <a:lstStyle/>
          <a:p>
            <a:r>
              <a:rPr lang="sv-SE" sz="1200" b="1" dirty="0">
                <a:solidFill>
                  <a:srgbClr val="000000"/>
                </a:solidFill>
                <a:latin typeface="Garamond" panose="02020404030301010803" pitchFamily="18" charset="0"/>
              </a:rPr>
              <a:t>KOSTNAD</a:t>
            </a:r>
            <a:r>
              <a:rPr lang="sv-SE" sz="1200" b="1" i="0" u="none" strike="noStrike" dirty="0">
                <a:solidFill>
                  <a:srgbClr val="000000"/>
                </a:solidFill>
                <a:effectLst/>
                <a:latin typeface="Garamond" panose="02020404030301010803" pitchFamily="18" charset="0"/>
              </a:rPr>
              <a:t>ER</a:t>
            </a:r>
            <a:r>
              <a:rPr lang="sv-SE" sz="1200" dirty="0"/>
              <a:t> </a:t>
            </a:r>
          </a:p>
        </p:txBody>
      </p:sp>
      <p:pic>
        <p:nvPicPr>
          <p:cNvPr id="10" name="Bildobjekt 9">
            <a:extLst>
              <a:ext uri="{FF2B5EF4-FFF2-40B4-BE49-F238E27FC236}">
                <a16:creationId xmlns:a16="http://schemas.microsoft.com/office/drawing/2014/main" id="{33B323E3-A6E5-6B1A-06B9-0DE44EAC8175}"/>
              </a:ext>
            </a:extLst>
          </p:cNvPr>
          <p:cNvPicPr>
            <a:picLocks noChangeAspect="1"/>
          </p:cNvPicPr>
          <p:nvPr/>
        </p:nvPicPr>
        <p:blipFill>
          <a:blip r:embed="rId4"/>
          <a:stretch>
            <a:fillRect/>
          </a:stretch>
        </p:blipFill>
        <p:spPr>
          <a:xfrm>
            <a:off x="3845221" y="1052736"/>
            <a:ext cx="3362794" cy="352474"/>
          </a:xfrm>
          <a:prstGeom prst="rect">
            <a:avLst/>
          </a:prstGeom>
        </p:spPr>
      </p:pic>
      <p:pic>
        <p:nvPicPr>
          <p:cNvPr id="7" name="Bildobjekt 6">
            <a:extLst>
              <a:ext uri="{FF2B5EF4-FFF2-40B4-BE49-F238E27FC236}">
                <a16:creationId xmlns:a16="http://schemas.microsoft.com/office/drawing/2014/main" id="{D0115111-9BBC-E596-D37F-B33398C74B14}"/>
              </a:ext>
            </a:extLst>
          </p:cNvPr>
          <p:cNvPicPr>
            <a:picLocks noChangeAspect="1"/>
          </p:cNvPicPr>
          <p:nvPr/>
        </p:nvPicPr>
        <p:blipFill rotWithShape="1">
          <a:blip r:embed="rId5"/>
          <a:srcRect t="1024"/>
          <a:stretch/>
        </p:blipFill>
        <p:spPr>
          <a:xfrm>
            <a:off x="1704515" y="1628800"/>
            <a:ext cx="5515745" cy="4808682"/>
          </a:xfrm>
          <a:prstGeom prst="rect">
            <a:avLst/>
          </a:prstGeom>
        </p:spPr>
      </p:pic>
    </p:spTree>
    <p:extLst>
      <p:ext uri="{BB962C8B-B14F-4D97-AF65-F5344CB8AC3E}">
        <p14:creationId xmlns:p14="http://schemas.microsoft.com/office/powerpoint/2010/main" val="24196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0A21C-DF05-2B54-98ED-A38420C1AF46}"/>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07F6DB46-FE5B-4D0E-CB99-955066017DD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2452" y="-14288"/>
            <a:ext cx="9182100" cy="6886575"/>
          </a:xfrm>
          <a:prstGeom prst="rect">
            <a:avLst/>
          </a:prstGeom>
        </p:spPr>
      </p:pic>
      <p:sp>
        <p:nvSpPr>
          <p:cNvPr id="2" name="Rubrik 1">
            <a:extLst>
              <a:ext uri="{FF2B5EF4-FFF2-40B4-BE49-F238E27FC236}">
                <a16:creationId xmlns:a16="http://schemas.microsoft.com/office/drawing/2014/main" id="{3AE2ABCD-6759-B6FC-5943-1D91611D80D1}"/>
              </a:ext>
            </a:extLst>
          </p:cNvPr>
          <p:cNvSpPr>
            <a:spLocks noGrp="1"/>
          </p:cNvSpPr>
          <p:nvPr>
            <p:ph type="title"/>
          </p:nvPr>
        </p:nvSpPr>
        <p:spPr/>
        <p:txBody>
          <a:bodyPr/>
          <a:lstStyle/>
          <a:p>
            <a:r>
              <a:rPr lang="sv-SE" dirty="0"/>
              <a:t>DAGORDNING</a:t>
            </a:r>
          </a:p>
        </p:txBody>
      </p:sp>
      <p:sp>
        <p:nvSpPr>
          <p:cNvPr id="7" name="Platshållare för innehåll 2">
            <a:extLst>
              <a:ext uri="{FF2B5EF4-FFF2-40B4-BE49-F238E27FC236}">
                <a16:creationId xmlns:a16="http://schemas.microsoft.com/office/drawing/2014/main" id="{BCCAAC30-7C56-A5C3-C750-BBD6A5524DAE}"/>
              </a:ext>
            </a:extLst>
          </p:cNvPr>
          <p:cNvSpPr txBox="1">
            <a:spLocks/>
          </p:cNvSpPr>
          <p:nvPr/>
        </p:nvSpPr>
        <p:spPr>
          <a:xfrm>
            <a:off x="1763688" y="1398166"/>
            <a:ext cx="6923112" cy="3326978"/>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700" dirty="0"/>
              <a:t>	</a:t>
            </a:r>
            <a:r>
              <a:rPr lang="sv-SE" sz="2700" dirty="0">
                <a:solidFill>
                  <a:schemeClr val="tx1">
                    <a:lumMod val="50000"/>
                    <a:lumOff val="50000"/>
                  </a:schemeClr>
                </a:solidFill>
              </a:rPr>
              <a:t>… … …</a:t>
            </a:r>
          </a:p>
          <a:p>
            <a:pPr marL="452438" indent="-452438">
              <a:buFont typeface="Arial" pitchFamily="34" charset="0"/>
              <a:buNone/>
            </a:pPr>
            <a:endParaRPr lang="sv-SE" sz="2700" dirty="0"/>
          </a:p>
          <a:p>
            <a:pPr marL="452438" indent="-452438">
              <a:buNone/>
            </a:pPr>
            <a:r>
              <a:rPr lang="sv-SE" sz="2400" dirty="0"/>
              <a:t>§ </a:t>
            </a:r>
            <a:r>
              <a:rPr lang="sv-SE" sz="2400" b="1" dirty="0"/>
              <a:t>14</a:t>
            </a:r>
            <a:r>
              <a:rPr lang="sv-SE" sz="2400" dirty="0"/>
              <a:t>	Information om kommande medlemsavgifter. </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15</a:t>
            </a:r>
            <a:r>
              <a:rPr lang="sv-SE" sz="2400" dirty="0">
                <a:solidFill>
                  <a:schemeClr val="bg1">
                    <a:lumMod val="50000"/>
                  </a:schemeClr>
                </a:solidFill>
              </a:rPr>
              <a:t>	Val av ordförande i styrelsen för en tid av ett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16</a:t>
            </a:r>
            <a:r>
              <a:rPr lang="sv-SE" sz="2400" dirty="0">
                <a:solidFill>
                  <a:schemeClr val="bg1">
                    <a:lumMod val="50000"/>
                  </a:schemeClr>
                </a:solidFill>
              </a:rPr>
              <a:t>	Val av styrelsens ledamöter och suppleanter i styrelsen, i enlighet § 25, för en tid av två år. </a:t>
            </a:r>
          </a:p>
          <a:p>
            <a:pPr marL="452438" indent="-452438">
              <a:buNone/>
            </a:pPr>
            <a:r>
              <a:rPr lang="sv-SE" sz="2400" dirty="0">
                <a:solidFill>
                  <a:schemeClr val="bg1">
                    <a:lumMod val="50000"/>
                  </a:schemeClr>
                </a:solidFill>
              </a:rPr>
              <a:t>§ </a:t>
            </a:r>
            <a:r>
              <a:rPr lang="sv-SE" sz="2400" b="1" dirty="0">
                <a:solidFill>
                  <a:schemeClr val="bg1">
                    <a:lumMod val="50000"/>
                  </a:schemeClr>
                </a:solidFill>
              </a:rPr>
              <a:t>17</a:t>
            </a:r>
            <a:r>
              <a:rPr lang="sv-SE" sz="2400" dirty="0">
                <a:solidFill>
                  <a:schemeClr val="bg1">
                    <a:lumMod val="50000"/>
                  </a:schemeClr>
                </a:solidFill>
              </a:rPr>
              <a:t>	Val av två revisorer och två </a:t>
            </a:r>
            <a:r>
              <a:rPr lang="sv-SE" sz="2400" dirty="0" err="1">
                <a:solidFill>
                  <a:schemeClr val="bg1">
                    <a:lumMod val="50000"/>
                  </a:schemeClr>
                </a:solidFill>
              </a:rPr>
              <a:t>revisorsuppleanter</a:t>
            </a:r>
            <a:r>
              <a:rPr lang="sv-SE" sz="2400" dirty="0">
                <a:solidFill>
                  <a:schemeClr val="bg1">
                    <a:lumMod val="50000"/>
                  </a:schemeClr>
                </a:solidFill>
              </a:rPr>
              <a:t> för en tid av ett år.</a:t>
            </a:r>
          </a:p>
          <a:p>
            <a:pPr marL="452438" indent="-452438">
              <a:buNone/>
            </a:pPr>
            <a:r>
              <a:rPr lang="sv-SE" sz="2400" dirty="0">
                <a:solidFill>
                  <a:schemeClr val="bg1">
                    <a:lumMod val="50000"/>
                  </a:schemeClr>
                </a:solidFill>
              </a:rPr>
              <a:t>§ </a:t>
            </a:r>
            <a:r>
              <a:rPr lang="sv-SE" sz="2400" b="1" dirty="0">
                <a:solidFill>
                  <a:schemeClr val="bg1">
                    <a:lumMod val="50000"/>
                  </a:schemeClr>
                </a:solidFill>
              </a:rPr>
              <a:t>18</a:t>
            </a:r>
            <a:r>
              <a:rPr lang="sv-SE" sz="2400" dirty="0">
                <a:solidFill>
                  <a:schemeClr val="bg1">
                    <a:lumMod val="50000"/>
                  </a:schemeClr>
                </a:solidFill>
              </a:rPr>
              <a:t>	Val av ledamöter i valberedningen, enligt med § 36,  för en tid av ett år.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19</a:t>
            </a:r>
            <a:r>
              <a:rPr lang="sv-SE" sz="2400" dirty="0">
                <a:solidFill>
                  <a:schemeClr val="bg1">
                    <a:lumMod val="50000"/>
                  </a:schemeClr>
                </a:solidFill>
              </a:rPr>
              <a:t>	Behandling av inkomna frågor.  </a:t>
            </a:r>
          </a:p>
          <a:p>
            <a:pPr marL="452438" indent="-452438">
              <a:buNone/>
            </a:pPr>
            <a:r>
              <a:rPr lang="sv-SE" sz="2400" dirty="0">
                <a:solidFill>
                  <a:schemeClr val="bg1">
                    <a:lumMod val="50000"/>
                  </a:schemeClr>
                </a:solidFill>
              </a:rPr>
              <a:t>§ </a:t>
            </a:r>
            <a:r>
              <a:rPr lang="sv-SE" sz="2400" b="1" dirty="0">
                <a:solidFill>
                  <a:schemeClr val="bg1">
                    <a:lumMod val="50000"/>
                  </a:schemeClr>
                </a:solidFill>
              </a:rPr>
              <a:t>20</a:t>
            </a:r>
            <a:r>
              <a:rPr lang="sv-SE" sz="2400" dirty="0">
                <a:solidFill>
                  <a:schemeClr val="bg1">
                    <a:lumMod val="50000"/>
                  </a:schemeClr>
                </a:solidFill>
              </a:rPr>
              <a:t>	Seglingsprogram 2024.</a:t>
            </a:r>
          </a:p>
          <a:p>
            <a:pPr marL="452438" indent="-452438">
              <a:buNone/>
            </a:pPr>
            <a:r>
              <a:rPr lang="sv-SE" sz="2400" dirty="0">
                <a:solidFill>
                  <a:schemeClr val="bg1">
                    <a:lumMod val="50000"/>
                  </a:schemeClr>
                </a:solidFill>
              </a:rPr>
              <a:t>§ </a:t>
            </a:r>
            <a:r>
              <a:rPr lang="sv-SE" sz="2400" b="1" dirty="0">
                <a:solidFill>
                  <a:schemeClr val="bg1">
                    <a:lumMod val="50000"/>
                  </a:schemeClr>
                </a:solidFill>
              </a:rPr>
              <a:t>21</a:t>
            </a:r>
            <a:r>
              <a:rPr lang="sv-SE" sz="2400" dirty="0">
                <a:solidFill>
                  <a:schemeClr val="bg1">
                    <a:lumMod val="50000"/>
                  </a:schemeClr>
                </a:solidFill>
              </a:rPr>
              <a:t>	Säsongens händelser.</a:t>
            </a:r>
          </a:p>
          <a:p>
            <a:pPr marL="452438" indent="-452438">
              <a:buNone/>
            </a:pPr>
            <a:endParaRPr lang="sv-SE" sz="2400" dirty="0">
              <a:solidFill>
                <a:schemeClr val="bg1">
                  <a:lumMod val="50000"/>
                </a:schemeClr>
              </a:solidFill>
            </a:endParaRPr>
          </a:p>
          <a:p>
            <a:pPr marL="452438" indent="-452438">
              <a:buNone/>
            </a:pPr>
            <a:r>
              <a:rPr lang="sv-SE" sz="2400" dirty="0">
                <a:solidFill>
                  <a:schemeClr val="bg1">
                    <a:lumMod val="50000"/>
                  </a:schemeClr>
                </a:solidFill>
              </a:rPr>
              <a:t>§ </a:t>
            </a:r>
            <a:r>
              <a:rPr lang="sv-SE" sz="2400" b="1" dirty="0">
                <a:solidFill>
                  <a:schemeClr val="bg1">
                    <a:lumMod val="50000"/>
                  </a:schemeClr>
                </a:solidFill>
              </a:rPr>
              <a:t>22</a:t>
            </a:r>
            <a:r>
              <a:rPr lang="sv-SE" sz="2400" dirty="0">
                <a:solidFill>
                  <a:schemeClr val="bg1">
                    <a:lumMod val="50000"/>
                  </a:schemeClr>
                </a:solidFill>
              </a:rPr>
              <a:t>	Övriga frågor.</a:t>
            </a:r>
          </a:p>
          <a:p>
            <a:pPr>
              <a:buFont typeface="Arial" pitchFamily="34" charset="0"/>
              <a:buNone/>
            </a:pPr>
            <a:endParaRPr lang="sv-SE" dirty="0"/>
          </a:p>
        </p:txBody>
      </p:sp>
    </p:spTree>
    <p:extLst>
      <p:ext uri="{BB962C8B-B14F-4D97-AF65-F5344CB8AC3E}">
        <p14:creationId xmlns:p14="http://schemas.microsoft.com/office/powerpoint/2010/main" val="10759988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932B611-3F4B-487D-B594-188FB13A76F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ubrik 1"/>
          <p:cNvSpPr>
            <a:spLocks noGrp="1"/>
          </p:cNvSpPr>
          <p:nvPr>
            <p:ph type="title"/>
          </p:nvPr>
        </p:nvSpPr>
        <p:spPr/>
        <p:txBody>
          <a:bodyPr/>
          <a:lstStyle/>
          <a:p>
            <a:r>
              <a:rPr lang="sv-SE" dirty="0"/>
              <a:t>DAGORDNING</a:t>
            </a:r>
          </a:p>
        </p:txBody>
      </p:sp>
      <p:sp>
        <p:nvSpPr>
          <p:cNvPr id="8" name="Platshållare för innehåll 2">
            <a:extLst>
              <a:ext uri="{FF2B5EF4-FFF2-40B4-BE49-F238E27FC236}">
                <a16:creationId xmlns:a16="http://schemas.microsoft.com/office/drawing/2014/main" id="{795428DB-EE92-4C16-9330-46D0315DEA49}"/>
              </a:ext>
            </a:extLst>
          </p:cNvPr>
          <p:cNvSpPr txBox="1">
            <a:spLocks/>
          </p:cNvSpPr>
          <p:nvPr/>
        </p:nvSpPr>
        <p:spPr>
          <a:xfrm>
            <a:off x="1763688" y="1398166"/>
            <a:ext cx="6696744" cy="1528596"/>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700" dirty="0"/>
              <a:t>	</a:t>
            </a:r>
            <a:r>
              <a:rPr lang="sv-SE" sz="2700" dirty="0">
                <a:solidFill>
                  <a:schemeClr val="tx1">
                    <a:lumMod val="50000"/>
                    <a:lumOff val="50000"/>
                  </a:schemeClr>
                </a:solidFill>
              </a:rPr>
              <a:t>… … …</a:t>
            </a:r>
          </a:p>
          <a:p>
            <a:pPr marL="452438" indent="-452438">
              <a:buFont typeface="Arial" pitchFamily="34" charset="0"/>
              <a:buNone/>
            </a:pPr>
            <a:endParaRPr lang="sv-SE" sz="2700" dirty="0"/>
          </a:p>
          <a:p>
            <a:pPr marL="452438" indent="-452438">
              <a:buFont typeface="Arial" pitchFamily="34" charset="0"/>
              <a:buNone/>
            </a:pPr>
            <a:r>
              <a:rPr lang="sv-SE" sz="2700" dirty="0"/>
              <a:t>§ </a:t>
            </a:r>
            <a:r>
              <a:rPr lang="sv-SE" sz="2700" b="1" dirty="0"/>
              <a:t>15</a:t>
            </a:r>
            <a:r>
              <a:rPr lang="sv-SE" sz="2700" dirty="0"/>
              <a:t>	Val av ordförande i styrelsen för en tid av ett år. </a:t>
            </a:r>
          </a:p>
          <a:p>
            <a:pPr marL="452438" indent="-452438">
              <a:buFont typeface="Arial" pitchFamily="34" charset="0"/>
              <a:buNone/>
            </a:pPr>
            <a:r>
              <a:rPr lang="sv-SE" sz="2700" dirty="0"/>
              <a:t>§ </a:t>
            </a:r>
            <a:r>
              <a:rPr lang="sv-SE" sz="2700" b="1" dirty="0"/>
              <a:t>16</a:t>
            </a:r>
            <a:r>
              <a:rPr lang="sv-SE" sz="2700" dirty="0"/>
              <a:t>	Val av styrelsens ledamöter och suppleanter i styrelsen, i enlighet § 25, för en tid av två år. </a:t>
            </a:r>
          </a:p>
          <a:p>
            <a:pPr marL="452438" indent="-452438">
              <a:buFont typeface="Arial" pitchFamily="34" charset="0"/>
              <a:buNone/>
            </a:pPr>
            <a:r>
              <a:rPr lang="sv-SE" sz="2700" dirty="0"/>
              <a:t>§ </a:t>
            </a:r>
            <a:r>
              <a:rPr lang="sv-SE" sz="2700" b="1" dirty="0"/>
              <a:t>17</a:t>
            </a:r>
            <a:r>
              <a:rPr lang="sv-SE" sz="2700" dirty="0"/>
              <a:t>	Val av två revisorer och två </a:t>
            </a:r>
            <a:r>
              <a:rPr lang="sv-SE" sz="2700" dirty="0" err="1"/>
              <a:t>revisorsuppleanter</a:t>
            </a:r>
            <a:r>
              <a:rPr lang="sv-SE" sz="2700" dirty="0"/>
              <a:t> för en tid av ett år.</a:t>
            </a:r>
          </a:p>
          <a:p>
            <a:pPr marL="452438" indent="-452438">
              <a:buFont typeface="Arial" pitchFamily="34" charset="0"/>
              <a:buNone/>
            </a:pPr>
            <a:r>
              <a:rPr lang="sv-SE" sz="2700" dirty="0"/>
              <a:t>§ </a:t>
            </a:r>
            <a:r>
              <a:rPr lang="sv-SE" sz="2700" b="1" dirty="0"/>
              <a:t>18</a:t>
            </a:r>
            <a:r>
              <a:rPr lang="sv-SE" sz="2700" dirty="0"/>
              <a:t>	Val av ledamöter i valberedningen, enligt med § 36,  för en tid av ett år.</a:t>
            </a:r>
          </a:p>
          <a:p>
            <a:pPr marL="452438" indent="-452438">
              <a:buFont typeface="Arial" pitchFamily="34" charset="0"/>
              <a:buNone/>
            </a:pPr>
            <a:endParaRPr lang="sv-SE" sz="2700" dirty="0">
              <a:solidFill>
                <a:schemeClr val="tx1">
                  <a:lumMod val="50000"/>
                  <a:lumOff val="50000"/>
                </a:schemeClr>
              </a:solidFill>
            </a:endParaRPr>
          </a:p>
          <a:p>
            <a:pPr>
              <a:buFont typeface="Arial" pitchFamily="34" charset="0"/>
              <a:buNone/>
            </a:pPr>
            <a:endParaRPr lang="sv-SE" dirty="0"/>
          </a:p>
          <a:p>
            <a:pPr>
              <a:buFont typeface="Arial" pitchFamily="34" charset="0"/>
              <a:buNone/>
            </a:pPr>
            <a:endParaRPr lang="sv-SE" dirty="0"/>
          </a:p>
          <a:p>
            <a:pPr>
              <a:buFont typeface="Arial" pitchFamily="34" charset="0"/>
              <a:buNone/>
            </a:pPr>
            <a:endParaRPr lang="sv-SE" dirty="0"/>
          </a:p>
        </p:txBody>
      </p:sp>
      <p:sp>
        <p:nvSpPr>
          <p:cNvPr id="9" name="textruta 8"/>
          <p:cNvSpPr txBox="1"/>
          <p:nvPr/>
        </p:nvSpPr>
        <p:spPr>
          <a:xfrm>
            <a:off x="1619671" y="3140968"/>
            <a:ext cx="5904657" cy="2666114"/>
          </a:xfrm>
          <a:prstGeom prst="rect">
            <a:avLst/>
          </a:prstGeom>
          <a:solidFill>
            <a:srgbClr val="C8D2D8">
              <a:alpha val="45882"/>
            </a:srgbClr>
          </a:solidFill>
          <a:ln>
            <a:solidFill>
              <a:schemeClr val="bg1">
                <a:lumMod val="85000"/>
              </a:schemeClr>
            </a:solidFill>
          </a:ln>
          <a:effectLst>
            <a:softEdge rad="25400"/>
          </a:effectLst>
        </p:spPr>
        <p:txBody>
          <a:bodyPr wrap="square" rtlCol="0">
            <a:spAutoFit/>
          </a:bodyPr>
          <a:lstStyle/>
          <a:p>
            <a:pPr>
              <a:lnSpc>
                <a:spcPct val="150000"/>
              </a:lnSpc>
            </a:pPr>
            <a:r>
              <a:rPr lang="sv-SE" sz="1150" b="1" dirty="0">
                <a:solidFill>
                  <a:schemeClr val="tx1">
                    <a:lumMod val="50000"/>
                    <a:lumOff val="50000"/>
                  </a:schemeClr>
                </a:solidFill>
                <a:latin typeface="Times New Roman" pitchFamily="18" charset="0"/>
                <a:cs typeface="Times New Roman" pitchFamily="18" charset="0"/>
              </a:rPr>
              <a:t>Gefle Segel Sällskap Stadgar</a:t>
            </a:r>
          </a:p>
          <a:p>
            <a:pPr>
              <a:lnSpc>
                <a:spcPct val="150000"/>
              </a:lnSpc>
            </a:pPr>
            <a:r>
              <a:rPr lang="sv-SE" sz="1000" dirty="0">
                <a:solidFill>
                  <a:schemeClr val="bg1">
                    <a:lumMod val="50000"/>
                  </a:schemeClr>
                </a:solidFill>
                <a:latin typeface="Times New Roman" panose="02020603050405020304" pitchFamily="18" charset="0"/>
                <a:cs typeface="Times New Roman" pitchFamily="18" charset="0"/>
              </a:rPr>
              <a:t>Beslutade på årsmöte december 2010 Ändrade på årsmötet den 3 dec 2012. Ändrade på vårmötet 25 april 2013.</a:t>
            </a:r>
            <a:br>
              <a:rPr lang="sv-SE" sz="1000" dirty="0">
                <a:solidFill>
                  <a:schemeClr val="bg1">
                    <a:lumMod val="50000"/>
                  </a:schemeClr>
                </a:solidFill>
                <a:latin typeface="Times New Roman" panose="02020603050405020304" pitchFamily="18" charset="0"/>
                <a:cs typeface="Times New Roman" pitchFamily="18" charset="0"/>
              </a:rPr>
            </a:br>
            <a:r>
              <a:rPr lang="sv-SE" sz="1000" dirty="0">
                <a:solidFill>
                  <a:schemeClr val="bg1">
                    <a:lumMod val="50000"/>
                  </a:schemeClr>
                </a:solidFill>
                <a:latin typeface="Times New Roman" panose="02020603050405020304" pitchFamily="18" charset="0"/>
                <a:cs typeface="Times New Roman" pitchFamily="18" charset="0"/>
              </a:rPr>
              <a:t>Ändrat på vårmötet 20 april 2016 §10,  Ändrat vid vår och höstmöte 2017.</a:t>
            </a:r>
          </a:p>
          <a:p>
            <a:pPr>
              <a:lnSpc>
                <a:spcPct val="150000"/>
              </a:lnSpc>
            </a:pPr>
            <a:endParaRPr lang="sv-SE" sz="1000" dirty="0">
              <a:latin typeface="Times New Roman" pitchFamily="18" charset="0"/>
              <a:cs typeface="Times New Roman" pitchFamily="18" charset="0"/>
            </a:endParaRPr>
          </a:p>
          <a:p>
            <a:pPr>
              <a:lnSpc>
                <a:spcPct val="150000"/>
              </a:lnSpc>
            </a:pPr>
            <a:r>
              <a:rPr lang="sv-SE" sz="1000" b="1" dirty="0">
                <a:latin typeface="Times New Roman" pitchFamily="18" charset="0"/>
                <a:cs typeface="Times New Roman" pitchFamily="18" charset="0"/>
              </a:rPr>
              <a:t>§ 25 Styrelsens sammansättning.</a:t>
            </a:r>
            <a:endParaRPr lang="sv-SE" sz="1000" dirty="0">
              <a:latin typeface="Times New Roman" pitchFamily="18" charset="0"/>
              <a:cs typeface="Times New Roman" pitchFamily="18" charset="0"/>
            </a:endParaRPr>
          </a:p>
          <a:p>
            <a:pPr>
              <a:lnSpc>
                <a:spcPct val="150000"/>
              </a:lnSpc>
            </a:pPr>
            <a:r>
              <a:rPr lang="sv-SE" sz="1000" dirty="0">
                <a:latin typeface="Times New Roman" pitchFamily="18" charset="0"/>
                <a:cs typeface="Times New Roman" pitchFamily="18" charset="0"/>
              </a:rPr>
              <a:t>Styrelsen består av ordförande  samt  5-10 övriga ledamöter. </a:t>
            </a:r>
            <a:br>
              <a:rPr lang="sv-SE" sz="1000" dirty="0">
                <a:latin typeface="Times New Roman" pitchFamily="18" charset="0"/>
                <a:cs typeface="Times New Roman" pitchFamily="18" charset="0"/>
              </a:rPr>
            </a:br>
            <a:r>
              <a:rPr lang="sv-SE" sz="1000" dirty="0">
                <a:latin typeface="Times New Roman" pitchFamily="18" charset="0"/>
                <a:cs typeface="Times New Roman" pitchFamily="18" charset="0"/>
              </a:rPr>
              <a:t>Styrelsen ska bestå av kvinnor och män. </a:t>
            </a:r>
            <a:br>
              <a:rPr lang="sv-SE" sz="1000" dirty="0">
                <a:latin typeface="Times New Roman" pitchFamily="18" charset="0"/>
                <a:cs typeface="Times New Roman" pitchFamily="18" charset="0"/>
              </a:rPr>
            </a:br>
            <a:r>
              <a:rPr lang="sv-SE" sz="1000" dirty="0">
                <a:latin typeface="Times New Roman" pitchFamily="18" charset="0"/>
                <a:cs typeface="Times New Roman" pitchFamily="18" charset="0"/>
              </a:rPr>
              <a:t>Till styrelsen utses tre suppleanter. </a:t>
            </a:r>
            <a:br>
              <a:rPr lang="sv-SE" sz="1000" dirty="0">
                <a:latin typeface="Times New Roman" pitchFamily="18" charset="0"/>
                <a:cs typeface="Times New Roman" pitchFamily="18" charset="0"/>
              </a:rPr>
            </a:br>
            <a:r>
              <a:rPr lang="sv-SE" sz="1000" dirty="0">
                <a:latin typeface="Times New Roman" pitchFamily="18" charset="0"/>
                <a:cs typeface="Times New Roman" pitchFamily="18" charset="0"/>
              </a:rPr>
              <a:t>Vid val till styrelsen kan annan tid än två år bestämmas för att se till att halva styrelsen sitter kvar efter årsmöte.</a:t>
            </a:r>
          </a:p>
          <a:p>
            <a:pPr>
              <a:lnSpc>
                <a:spcPct val="150000"/>
              </a:lnSpc>
            </a:pPr>
            <a:r>
              <a:rPr lang="sv-SE" sz="1000" dirty="0">
                <a:latin typeface="Times New Roman" pitchFamily="18" charset="0"/>
                <a:cs typeface="Times New Roman" pitchFamily="18" charset="0"/>
              </a:rPr>
              <a:t>Styrelsen utser inom sig vice ordförande, sekreterare, kassör och de övriga befatt­ningshavare som behövs.</a:t>
            </a:r>
          </a:p>
          <a:p>
            <a:pPr>
              <a:lnSpc>
                <a:spcPct val="150000"/>
              </a:lnSpc>
            </a:pPr>
            <a:r>
              <a:rPr lang="sv-SE" sz="1000" dirty="0">
                <a:latin typeface="Times New Roman" pitchFamily="18" charset="0"/>
                <a:cs typeface="Times New Roman" pitchFamily="18" charset="0"/>
              </a:rPr>
              <a:t>… … …</a:t>
            </a:r>
            <a:endParaRPr lang="sv-SE" sz="11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19164BE-3FF8-4318-B943-64EB286E30AE}"/>
              </a:ext>
            </a:extLst>
          </p:cNvPr>
          <p:cNvPicPr>
            <a:picLocks noChangeAspect="1"/>
          </p:cNvPicPr>
          <p:nvPr/>
        </p:nvPicPr>
        <p:blipFill>
          <a:blip r:embed="rId3">
            <a:alphaModFix amt="68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ubrik 1"/>
          <p:cNvSpPr>
            <a:spLocks noGrp="1"/>
          </p:cNvSpPr>
          <p:nvPr>
            <p:ph type="title"/>
          </p:nvPr>
        </p:nvSpPr>
        <p:spPr>
          <a:xfrm>
            <a:off x="457200" y="17463"/>
            <a:ext cx="8229600" cy="778098"/>
          </a:xfrm>
        </p:spPr>
        <p:txBody>
          <a:bodyPr>
            <a:normAutofit/>
          </a:bodyPr>
          <a:lstStyle/>
          <a:p>
            <a:r>
              <a:rPr lang="sv-SE" sz="3200" dirty="0"/>
              <a:t>Valberedning  januari 2024</a:t>
            </a:r>
          </a:p>
        </p:txBody>
      </p:sp>
      <p:sp>
        <p:nvSpPr>
          <p:cNvPr id="3" name="Platshållare för innehåll 2"/>
          <p:cNvSpPr>
            <a:spLocks noGrp="1"/>
          </p:cNvSpPr>
          <p:nvPr>
            <p:ph idx="1"/>
          </p:nvPr>
        </p:nvSpPr>
        <p:spPr>
          <a:xfrm>
            <a:off x="2987824" y="712088"/>
            <a:ext cx="6264696" cy="5745782"/>
          </a:xfrm>
        </p:spPr>
        <p:txBody>
          <a:bodyPr>
            <a:noAutofit/>
          </a:bodyPr>
          <a:lstStyle/>
          <a:p>
            <a:pPr marL="0" indent="0">
              <a:buNone/>
              <a:tabLst>
                <a:tab pos="715963" algn="l"/>
                <a:tab pos="1885950" algn="l"/>
                <a:tab pos="2781300" algn="l"/>
                <a:tab pos="3676650" algn="l"/>
              </a:tabLst>
            </a:pPr>
            <a:r>
              <a:rPr lang="sv-SE" sz="1200" b="1" dirty="0"/>
              <a:t>Valberedning:</a:t>
            </a:r>
            <a:br>
              <a:rPr lang="sv-SE" sz="1200" b="1" dirty="0"/>
            </a:br>
            <a:r>
              <a:rPr lang="sv-SE" sz="1200" dirty="0">
                <a:solidFill>
                  <a:schemeClr val="tx1">
                    <a:lumMod val="95000"/>
                    <a:lumOff val="5000"/>
                  </a:schemeClr>
                </a:solidFill>
              </a:rPr>
              <a:t>Torsten Svärd,   Lars-Göran </a:t>
            </a:r>
            <a:r>
              <a:rPr lang="sv-SE" sz="1200" dirty="0" err="1">
                <a:solidFill>
                  <a:schemeClr val="tx1">
                    <a:lumMod val="95000"/>
                    <a:lumOff val="5000"/>
                  </a:schemeClr>
                </a:solidFill>
              </a:rPr>
              <a:t>Löhman</a:t>
            </a:r>
            <a:br>
              <a:rPr lang="sv-SE" sz="1200" dirty="0"/>
            </a:br>
            <a:br>
              <a:rPr lang="sv-SE" sz="1200" dirty="0"/>
            </a:br>
            <a:r>
              <a:rPr lang="sv-SE" sz="1200" b="1" dirty="0"/>
              <a:t>Förslag styrelse</a:t>
            </a:r>
          </a:p>
          <a:p>
            <a:pPr marL="0" indent="0">
              <a:buNone/>
              <a:tabLst>
                <a:tab pos="715963" algn="l"/>
                <a:tab pos="1885950" algn="l"/>
                <a:tab pos="2781300" algn="l"/>
                <a:tab pos="3676650" algn="l"/>
              </a:tabLst>
            </a:pPr>
            <a:r>
              <a:rPr lang="sv-SE" sz="1200" dirty="0"/>
              <a:t>Ordförande		</a:t>
            </a:r>
            <a:r>
              <a:rPr lang="sv-SE" sz="1000" dirty="0">
                <a:solidFill>
                  <a:srgbClr val="002060"/>
                </a:solidFill>
              </a:rPr>
              <a:t>nyval 1 år </a:t>
            </a:r>
            <a:r>
              <a:rPr lang="sv-SE" sz="1200" dirty="0"/>
              <a:t>	</a:t>
            </a:r>
            <a:r>
              <a:rPr lang="sv-SE" sz="1200" dirty="0">
                <a:effectLst/>
                <a:latin typeface="Calibri" panose="020F0502020204030204" pitchFamily="34" charset="0"/>
                <a:ea typeface="Calibri" panose="020F0502020204030204" pitchFamily="34" charset="0"/>
              </a:rPr>
              <a:t>Mats Jacobson</a:t>
            </a:r>
            <a:endParaRPr lang="sv-SE" sz="1200" dirty="0"/>
          </a:p>
          <a:p>
            <a:pPr marL="0" indent="0">
              <a:buNone/>
              <a:tabLst>
                <a:tab pos="715963" algn="l"/>
                <a:tab pos="1885950" algn="l"/>
                <a:tab pos="2781300" algn="l"/>
                <a:tab pos="3676650" algn="l"/>
              </a:tabLst>
            </a:pPr>
            <a:r>
              <a:rPr lang="sv-SE" sz="1200" dirty="0"/>
              <a:t>Ledamot 	</a:t>
            </a:r>
            <a:r>
              <a:rPr lang="sv-SE" sz="1200" dirty="0">
                <a:solidFill>
                  <a:schemeClr val="bg1">
                    <a:lumMod val="65000"/>
                  </a:schemeClr>
                </a:solidFill>
              </a:rPr>
              <a:t>– </a:t>
            </a:r>
            <a:r>
              <a:rPr lang="sv-SE" sz="1000" dirty="0">
                <a:solidFill>
                  <a:srgbClr val="002060"/>
                </a:solidFill>
              </a:rPr>
              <a:t>Kassör	nyval 2 år </a:t>
            </a:r>
            <a:r>
              <a:rPr lang="sv-SE" sz="1200" dirty="0"/>
              <a:t>	</a:t>
            </a:r>
            <a:r>
              <a:rPr lang="sv-SE" sz="1000" i="1" dirty="0">
                <a:solidFill>
                  <a:schemeClr val="bg1">
                    <a:lumMod val="65000"/>
                  </a:schemeClr>
                </a:solidFill>
              </a:rPr>
              <a:t>vakant</a:t>
            </a:r>
            <a:endParaRPr lang="sv-SE" sz="1000" dirty="0">
              <a:solidFill>
                <a:schemeClr val="bg1">
                  <a:lumMod val="65000"/>
                </a:schemeClr>
              </a:solidFill>
            </a:endParaRPr>
          </a:p>
          <a:p>
            <a:pPr marL="0" indent="0">
              <a:buNone/>
              <a:tabLst>
                <a:tab pos="715963" algn="l"/>
                <a:tab pos="1885950" algn="l"/>
                <a:tab pos="2781300" algn="l"/>
                <a:tab pos="3676650" algn="l"/>
              </a:tabLst>
            </a:pPr>
            <a:r>
              <a:rPr lang="sv-SE" sz="1200" dirty="0"/>
              <a:t>Ledamot 	</a:t>
            </a:r>
            <a:r>
              <a:rPr lang="sv-SE" sz="1200" dirty="0">
                <a:solidFill>
                  <a:schemeClr val="bg1">
                    <a:lumMod val="65000"/>
                  </a:schemeClr>
                </a:solidFill>
              </a:rPr>
              <a:t>– </a:t>
            </a:r>
            <a:r>
              <a:rPr lang="sv-SE" sz="1000" dirty="0">
                <a:solidFill>
                  <a:srgbClr val="002060"/>
                </a:solidFill>
              </a:rPr>
              <a:t>Sekreterare 	kvarstår 1 år </a:t>
            </a:r>
            <a:r>
              <a:rPr lang="sv-SE" sz="1200" dirty="0"/>
              <a:t>	</a:t>
            </a:r>
            <a:r>
              <a:rPr lang="sv-SE" sz="1200" dirty="0">
                <a:solidFill>
                  <a:schemeClr val="tx1">
                    <a:lumMod val="95000"/>
                    <a:lumOff val="5000"/>
                  </a:schemeClr>
                </a:solidFill>
              </a:rPr>
              <a:t>Fredrik Lård</a:t>
            </a:r>
            <a:br>
              <a:rPr lang="sv-SE" sz="1200" dirty="0">
                <a:solidFill>
                  <a:schemeClr val="tx1">
                    <a:lumMod val="95000"/>
                    <a:lumOff val="5000"/>
                  </a:schemeClr>
                </a:solidFill>
              </a:rPr>
            </a:br>
            <a:r>
              <a:rPr lang="sv-SE" sz="1200" dirty="0"/>
              <a:t>Ledamot 	</a:t>
            </a:r>
            <a:r>
              <a:rPr lang="sv-SE" sz="1200" dirty="0">
                <a:solidFill>
                  <a:schemeClr val="bg1">
                    <a:lumMod val="65000"/>
                  </a:schemeClr>
                </a:solidFill>
              </a:rPr>
              <a:t>– </a:t>
            </a:r>
            <a:r>
              <a:rPr lang="sv-SE" sz="1000" dirty="0">
                <a:solidFill>
                  <a:srgbClr val="002060"/>
                </a:solidFill>
              </a:rPr>
              <a:t>Inköp</a:t>
            </a:r>
            <a:r>
              <a:rPr lang="sv-SE" sz="1200" dirty="0"/>
              <a:t>	</a:t>
            </a:r>
            <a:r>
              <a:rPr lang="sv-SE" sz="1000" dirty="0">
                <a:solidFill>
                  <a:srgbClr val="002060"/>
                </a:solidFill>
              </a:rPr>
              <a:t>omval 2 år </a:t>
            </a:r>
            <a:r>
              <a:rPr lang="sv-SE" sz="1200" dirty="0"/>
              <a:t>	Maud Landström</a:t>
            </a:r>
          </a:p>
          <a:p>
            <a:pPr marL="0" indent="0">
              <a:buNone/>
              <a:tabLst>
                <a:tab pos="715963" algn="l"/>
                <a:tab pos="1885950" algn="l"/>
                <a:tab pos="2781300" algn="l"/>
                <a:tab pos="3676650" algn="l"/>
              </a:tabLst>
            </a:pPr>
            <a:r>
              <a:rPr lang="sv-SE" sz="1200" dirty="0"/>
              <a:t>Ledamot	</a:t>
            </a:r>
            <a:r>
              <a:rPr lang="sv-SE" sz="1200" dirty="0">
                <a:solidFill>
                  <a:schemeClr val="bg1">
                    <a:lumMod val="65000"/>
                  </a:schemeClr>
                </a:solidFill>
              </a:rPr>
              <a:t>– </a:t>
            </a:r>
            <a:r>
              <a:rPr lang="sv-SE" sz="1000" dirty="0">
                <a:solidFill>
                  <a:srgbClr val="002060"/>
                </a:solidFill>
              </a:rPr>
              <a:t>Båtplats/Bryggor</a:t>
            </a:r>
            <a:r>
              <a:rPr lang="sv-SE" sz="1000" dirty="0">
                <a:solidFill>
                  <a:schemeClr val="bg1">
                    <a:lumMod val="65000"/>
                  </a:schemeClr>
                </a:solidFill>
              </a:rPr>
              <a:t>	</a:t>
            </a:r>
            <a:r>
              <a:rPr lang="sv-SE" sz="1000" dirty="0">
                <a:solidFill>
                  <a:srgbClr val="002060"/>
                </a:solidFill>
              </a:rPr>
              <a:t>kvarstår 2 år </a:t>
            </a:r>
            <a:r>
              <a:rPr lang="sv-SE" sz="1200" dirty="0"/>
              <a:t>	Mats Bernäng</a:t>
            </a:r>
          </a:p>
          <a:p>
            <a:pPr marL="0" indent="0">
              <a:buNone/>
              <a:tabLst>
                <a:tab pos="715963" algn="l"/>
                <a:tab pos="1885950" algn="l"/>
                <a:tab pos="2781300" algn="l"/>
                <a:tab pos="3676650" algn="l"/>
              </a:tabLst>
            </a:pPr>
            <a:r>
              <a:rPr lang="sv-SE" sz="1200" dirty="0"/>
              <a:t>Ledamot 	</a:t>
            </a:r>
            <a:r>
              <a:rPr lang="sv-SE" sz="1200" dirty="0">
                <a:solidFill>
                  <a:schemeClr val="bg1">
                    <a:lumMod val="65000"/>
                  </a:schemeClr>
                </a:solidFill>
              </a:rPr>
              <a:t>– </a:t>
            </a:r>
            <a:r>
              <a:rPr lang="sv-SE" sz="1000" dirty="0">
                <a:solidFill>
                  <a:srgbClr val="002060"/>
                </a:solidFill>
              </a:rPr>
              <a:t>Junior	kvarstår 1 år </a:t>
            </a:r>
            <a:r>
              <a:rPr lang="sv-SE" sz="1200" dirty="0"/>
              <a:t>	Maria Palm</a:t>
            </a:r>
          </a:p>
          <a:p>
            <a:pPr marL="0" indent="0">
              <a:buNone/>
              <a:tabLst>
                <a:tab pos="715963" algn="l"/>
                <a:tab pos="1885950" algn="l"/>
                <a:tab pos="2781300" algn="l"/>
                <a:tab pos="3676650" algn="l"/>
              </a:tabLst>
            </a:pPr>
            <a:r>
              <a:rPr lang="sv-SE" sz="1200" dirty="0"/>
              <a:t>Ledamot 	</a:t>
            </a:r>
            <a:r>
              <a:rPr lang="sv-SE" sz="1200" dirty="0">
                <a:solidFill>
                  <a:schemeClr val="bg1">
                    <a:lumMod val="65000"/>
                  </a:schemeClr>
                </a:solidFill>
              </a:rPr>
              <a:t>– </a:t>
            </a:r>
            <a:r>
              <a:rPr lang="sv-SE" sz="1000" dirty="0">
                <a:solidFill>
                  <a:srgbClr val="002060"/>
                </a:solidFill>
              </a:rPr>
              <a:t>Segling</a:t>
            </a:r>
            <a:r>
              <a:rPr lang="sv-SE" sz="1200" dirty="0"/>
              <a:t> 	</a:t>
            </a:r>
            <a:r>
              <a:rPr lang="sv-SE" sz="1000" dirty="0">
                <a:solidFill>
                  <a:srgbClr val="002060"/>
                </a:solidFill>
              </a:rPr>
              <a:t>nyval 2 år </a:t>
            </a:r>
            <a:r>
              <a:rPr lang="sv-SE" sz="1200" dirty="0"/>
              <a:t>	Kenneth Johansson</a:t>
            </a:r>
          </a:p>
          <a:p>
            <a:pPr marL="0" indent="0">
              <a:buNone/>
              <a:tabLst>
                <a:tab pos="715963" algn="l"/>
                <a:tab pos="1885950" algn="l"/>
                <a:tab pos="2781300" algn="l"/>
                <a:tab pos="3676650" algn="l"/>
              </a:tabLst>
            </a:pPr>
            <a:r>
              <a:rPr lang="sv-SE" sz="1200" dirty="0"/>
              <a:t>Ledamot 	</a:t>
            </a:r>
            <a:r>
              <a:rPr lang="sv-SE" sz="1200" dirty="0">
                <a:solidFill>
                  <a:schemeClr val="bg1">
                    <a:lumMod val="65000"/>
                  </a:schemeClr>
                </a:solidFill>
              </a:rPr>
              <a:t>–</a:t>
            </a:r>
            <a:r>
              <a:rPr lang="sv-SE" sz="1000" dirty="0">
                <a:solidFill>
                  <a:srgbClr val="002060"/>
                </a:solidFill>
              </a:rPr>
              <a:t>	nyval 2 år 	</a:t>
            </a:r>
            <a:r>
              <a:rPr lang="sv-SE" sz="1200" dirty="0">
                <a:effectLst/>
                <a:ea typeface="Calibri" panose="020F0502020204030204" pitchFamily="34" charset="0"/>
              </a:rPr>
              <a:t>Mikael Lundblad</a:t>
            </a:r>
            <a:endParaRPr lang="sv-SE" sz="1200" dirty="0"/>
          </a:p>
          <a:p>
            <a:pPr marL="0" indent="0">
              <a:buNone/>
              <a:tabLst>
                <a:tab pos="715963" algn="l"/>
                <a:tab pos="1885950" algn="l"/>
                <a:tab pos="2781300" algn="l"/>
                <a:tab pos="3676650" algn="l"/>
              </a:tabLst>
            </a:pPr>
            <a:r>
              <a:rPr lang="sv-SE" sz="1200" dirty="0"/>
              <a:t>Ledamot 	</a:t>
            </a:r>
            <a:r>
              <a:rPr lang="sv-SE" sz="1200" dirty="0">
                <a:solidFill>
                  <a:schemeClr val="bg1">
                    <a:lumMod val="65000"/>
                  </a:schemeClr>
                </a:solidFill>
              </a:rPr>
              <a:t>– </a:t>
            </a:r>
            <a:r>
              <a:rPr lang="sv-SE" sz="1000" dirty="0">
                <a:solidFill>
                  <a:srgbClr val="002060"/>
                </a:solidFill>
              </a:rPr>
              <a:t>Plan	-	</a:t>
            </a:r>
            <a:r>
              <a:rPr lang="sv-SE" sz="1000" i="1" dirty="0">
                <a:solidFill>
                  <a:schemeClr val="bg1">
                    <a:lumMod val="65000"/>
                  </a:schemeClr>
                </a:solidFill>
              </a:rPr>
              <a:t> vakant</a:t>
            </a:r>
            <a:endParaRPr lang="sv-SE" sz="1000" dirty="0"/>
          </a:p>
          <a:p>
            <a:pPr marL="0" indent="0">
              <a:buNone/>
              <a:tabLst>
                <a:tab pos="715963" algn="l"/>
                <a:tab pos="1885950" algn="l"/>
                <a:tab pos="2781300" algn="l"/>
                <a:tab pos="3676650" algn="l"/>
              </a:tabLst>
            </a:pPr>
            <a:r>
              <a:rPr lang="sv-SE" sz="1200" dirty="0"/>
              <a:t>Ledamot 	</a:t>
            </a:r>
            <a:r>
              <a:rPr lang="sv-SE" sz="1200" dirty="0">
                <a:solidFill>
                  <a:schemeClr val="bg1">
                    <a:lumMod val="65000"/>
                  </a:schemeClr>
                </a:solidFill>
              </a:rPr>
              <a:t>– </a:t>
            </a:r>
            <a:r>
              <a:rPr lang="sv-SE" sz="1000" dirty="0">
                <a:solidFill>
                  <a:srgbClr val="002060"/>
                </a:solidFill>
              </a:rPr>
              <a:t>Båtbestånd	-	</a:t>
            </a:r>
            <a:r>
              <a:rPr lang="sv-SE" sz="1000" i="1" dirty="0">
                <a:solidFill>
                  <a:schemeClr val="bg1">
                    <a:lumMod val="65000"/>
                  </a:schemeClr>
                </a:solidFill>
              </a:rPr>
              <a:t> vakant</a:t>
            </a:r>
            <a:endParaRPr lang="sv-SE" sz="1000" dirty="0"/>
          </a:p>
          <a:p>
            <a:pPr marL="0" indent="0">
              <a:buNone/>
              <a:tabLst>
                <a:tab pos="715963" algn="l"/>
                <a:tab pos="1885950" algn="l"/>
                <a:tab pos="2781300" algn="l"/>
                <a:tab pos="3676650" algn="l"/>
              </a:tabLst>
            </a:pPr>
            <a:r>
              <a:rPr lang="sv-SE" sz="1200" dirty="0"/>
              <a:t>Ledamot 	</a:t>
            </a:r>
            <a:r>
              <a:rPr lang="sv-SE" sz="1200" dirty="0">
                <a:solidFill>
                  <a:schemeClr val="bg1">
                    <a:lumMod val="65000"/>
                  </a:schemeClr>
                </a:solidFill>
              </a:rPr>
              <a:t>–</a:t>
            </a:r>
            <a:r>
              <a:rPr lang="sv-SE" sz="1000" dirty="0">
                <a:solidFill>
                  <a:srgbClr val="002060"/>
                </a:solidFill>
              </a:rPr>
              <a:t>	-	</a:t>
            </a:r>
            <a:r>
              <a:rPr lang="sv-SE" sz="1000" i="1" dirty="0">
                <a:solidFill>
                  <a:schemeClr val="bg1">
                    <a:lumMod val="65000"/>
                  </a:schemeClr>
                </a:solidFill>
              </a:rPr>
              <a:t> vakant</a:t>
            </a:r>
            <a:endParaRPr lang="sv-SE" sz="1000" dirty="0"/>
          </a:p>
          <a:p>
            <a:pPr marL="0" indent="0">
              <a:buNone/>
              <a:tabLst>
                <a:tab pos="715963" algn="l"/>
                <a:tab pos="1885950" algn="l"/>
                <a:tab pos="2781300" algn="l"/>
                <a:tab pos="3676650" algn="l"/>
              </a:tabLst>
            </a:pPr>
            <a:r>
              <a:rPr lang="sv-SE" sz="1200" dirty="0"/>
              <a:t>Suppleant	</a:t>
            </a:r>
            <a:r>
              <a:rPr lang="sv-SE" sz="1200" dirty="0">
                <a:solidFill>
                  <a:schemeClr val="bg1">
                    <a:lumMod val="65000"/>
                  </a:schemeClr>
                </a:solidFill>
              </a:rPr>
              <a:t>– </a:t>
            </a:r>
            <a:r>
              <a:rPr lang="sv-SE" sz="1000" dirty="0">
                <a:solidFill>
                  <a:srgbClr val="002060"/>
                </a:solidFill>
              </a:rPr>
              <a:t>Klubbmästare	omval 1 år </a:t>
            </a:r>
            <a:r>
              <a:rPr lang="sv-SE" sz="1200" dirty="0"/>
              <a:t>	Linda S. Gunnarson</a:t>
            </a:r>
          </a:p>
          <a:p>
            <a:pPr marL="0" indent="0">
              <a:buNone/>
              <a:tabLst>
                <a:tab pos="715963" algn="l"/>
                <a:tab pos="1885950" algn="l"/>
                <a:tab pos="2781300" algn="l"/>
                <a:tab pos="3676650" algn="l"/>
              </a:tabLst>
            </a:pPr>
            <a:r>
              <a:rPr lang="sv-SE" sz="1200" dirty="0"/>
              <a:t>Suppleant	</a:t>
            </a:r>
            <a:r>
              <a:rPr lang="sv-SE" sz="1200" dirty="0">
                <a:solidFill>
                  <a:schemeClr val="bg1">
                    <a:lumMod val="65000"/>
                  </a:schemeClr>
                </a:solidFill>
              </a:rPr>
              <a:t>– </a:t>
            </a:r>
            <a:r>
              <a:rPr lang="sv-SE" sz="1000" dirty="0">
                <a:solidFill>
                  <a:srgbClr val="002060"/>
                </a:solidFill>
              </a:rPr>
              <a:t>Anläggning 	nyval 1 år </a:t>
            </a:r>
            <a:r>
              <a:rPr lang="sv-SE" sz="1200" dirty="0"/>
              <a:t>	Mats Olsson</a:t>
            </a:r>
            <a:endParaRPr lang="sv-SE" sz="1200" dirty="0">
              <a:effectLst/>
              <a:ea typeface="Calibri" panose="020F0502020204030204" pitchFamily="34" charset="0"/>
            </a:endParaRPr>
          </a:p>
          <a:p>
            <a:pPr marL="0" indent="0">
              <a:buNone/>
              <a:tabLst>
                <a:tab pos="715963" algn="l"/>
                <a:tab pos="1885950" algn="l"/>
                <a:tab pos="2781300" algn="l"/>
                <a:tab pos="3676650" algn="l"/>
              </a:tabLst>
            </a:pPr>
            <a:r>
              <a:rPr lang="sv-SE" sz="1200" dirty="0"/>
              <a:t>Suppleant	</a:t>
            </a:r>
            <a:r>
              <a:rPr lang="sv-SE" sz="1200" dirty="0">
                <a:solidFill>
                  <a:schemeClr val="bg1">
                    <a:lumMod val="65000"/>
                  </a:schemeClr>
                </a:solidFill>
              </a:rPr>
              <a:t>– </a:t>
            </a:r>
            <a:r>
              <a:rPr lang="sv-SE" sz="1000" dirty="0">
                <a:solidFill>
                  <a:srgbClr val="002060"/>
                </a:solidFill>
              </a:rPr>
              <a:t>Information	nyval 1 år </a:t>
            </a:r>
            <a:r>
              <a:rPr lang="sv-SE" sz="1200" dirty="0"/>
              <a:t>	Torsten Svärd</a:t>
            </a:r>
            <a:endParaRPr lang="sv-SE" sz="1200" b="1" dirty="0">
              <a:solidFill>
                <a:schemeClr val="bg1">
                  <a:lumMod val="65000"/>
                </a:schemeClr>
              </a:solidFill>
            </a:endParaRPr>
          </a:p>
          <a:p>
            <a:pPr marL="0" indent="0">
              <a:buNone/>
              <a:tabLst>
                <a:tab pos="715963" algn="l"/>
                <a:tab pos="1885950" algn="l"/>
                <a:tab pos="2781300" algn="l"/>
                <a:tab pos="3676650" algn="l"/>
              </a:tabLst>
            </a:pPr>
            <a:r>
              <a:rPr lang="sv-SE" sz="1200" b="1" dirty="0"/>
              <a:t>Revisorer</a:t>
            </a:r>
            <a:br>
              <a:rPr lang="sv-SE" sz="1200" b="1" dirty="0"/>
            </a:br>
            <a:r>
              <a:rPr lang="sv-SE" sz="1200" dirty="0"/>
              <a:t>Revisor		</a:t>
            </a:r>
            <a:r>
              <a:rPr lang="sv-SE" sz="1000" dirty="0">
                <a:solidFill>
                  <a:srgbClr val="002060"/>
                </a:solidFill>
              </a:rPr>
              <a:t>omval</a:t>
            </a:r>
            <a:r>
              <a:rPr lang="sv-SE" sz="1050" dirty="0">
                <a:solidFill>
                  <a:srgbClr val="002060"/>
                </a:solidFill>
              </a:rPr>
              <a:t> 1 år</a:t>
            </a:r>
            <a:r>
              <a:rPr lang="sv-SE" sz="1200" dirty="0"/>
              <a:t>	Arne Fagerström	</a:t>
            </a:r>
            <a:br>
              <a:rPr lang="sv-SE" sz="1200" dirty="0"/>
            </a:br>
            <a:r>
              <a:rPr lang="sv-SE" sz="1200" dirty="0"/>
              <a:t>Revisor		</a:t>
            </a:r>
            <a:r>
              <a:rPr lang="sv-SE" sz="1000" dirty="0">
                <a:solidFill>
                  <a:srgbClr val="002060"/>
                </a:solidFill>
              </a:rPr>
              <a:t>omval</a:t>
            </a:r>
            <a:r>
              <a:rPr lang="sv-SE" sz="1050" dirty="0">
                <a:solidFill>
                  <a:srgbClr val="002060"/>
                </a:solidFill>
              </a:rPr>
              <a:t> 1 år </a:t>
            </a:r>
            <a:r>
              <a:rPr lang="sv-SE" sz="1200" dirty="0"/>
              <a:t>	Bo </a:t>
            </a:r>
            <a:r>
              <a:rPr lang="sv-SE" sz="1200" dirty="0" err="1"/>
              <a:t>Narving</a:t>
            </a:r>
            <a:br>
              <a:rPr lang="sv-SE" sz="1200" dirty="0"/>
            </a:br>
            <a:r>
              <a:rPr lang="sv-SE" sz="1200" dirty="0" err="1"/>
              <a:t>Revisorsuppleant</a:t>
            </a:r>
            <a:r>
              <a:rPr lang="sv-SE" sz="1200" dirty="0"/>
              <a:t>	</a:t>
            </a:r>
            <a:r>
              <a:rPr lang="sv-SE" sz="1000" dirty="0">
                <a:solidFill>
                  <a:srgbClr val="002060"/>
                </a:solidFill>
              </a:rPr>
              <a:t>omval 1 år</a:t>
            </a:r>
            <a:r>
              <a:rPr lang="sv-SE" sz="1200" dirty="0"/>
              <a:t>	Jonas Lundblad</a:t>
            </a:r>
            <a:br>
              <a:rPr lang="sv-SE" sz="1200" dirty="0"/>
            </a:br>
            <a:r>
              <a:rPr lang="sv-SE" sz="1200" dirty="0" err="1"/>
              <a:t>Revisorsuppleant</a:t>
            </a:r>
            <a:r>
              <a:rPr lang="sv-SE" sz="1200" dirty="0"/>
              <a:t>	</a:t>
            </a:r>
            <a:r>
              <a:rPr lang="sv-SE" sz="1000" dirty="0">
                <a:solidFill>
                  <a:srgbClr val="002060"/>
                </a:solidFill>
              </a:rPr>
              <a:t>omval 1 år</a:t>
            </a:r>
            <a:r>
              <a:rPr lang="sv-SE" sz="1200" dirty="0"/>
              <a:t>	Lars-Åke Sund</a:t>
            </a:r>
            <a:endParaRPr lang="sv-SE" sz="1200" dirty="0">
              <a:solidFill>
                <a:schemeClr val="tx1">
                  <a:lumMod val="65000"/>
                  <a:lumOff val="35000"/>
                </a:schemeClr>
              </a:solidFill>
            </a:endParaRPr>
          </a:p>
          <a:p>
            <a:pPr marL="0" indent="0">
              <a:buNone/>
              <a:tabLst>
                <a:tab pos="715963" algn="l"/>
                <a:tab pos="1885950" algn="l"/>
                <a:tab pos="2781300" algn="l"/>
                <a:tab pos="3676650" algn="l"/>
              </a:tabLst>
            </a:pPr>
            <a:endParaRPr lang="sv-SE" sz="1200" dirty="0"/>
          </a:p>
          <a:p>
            <a:pPr marL="0" indent="0">
              <a:buNone/>
              <a:tabLst>
                <a:tab pos="715963" algn="l"/>
                <a:tab pos="1885950" algn="l"/>
                <a:tab pos="2781300" algn="l"/>
                <a:tab pos="3676650" algn="l"/>
              </a:tabLst>
            </a:pPr>
            <a:r>
              <a:rPr lang="sv-SE" sz="1200" b="1" dirty="0"/>
              <a:t>Fondansvarig</a:t>
            </a:r>
            <a:r>
              <a:rPr lang="sv-SE" sz="1200" dirty="0"/>
              <a:t>		Jacob Engwall</a:t>
            </a:r>
          </a:p>
          <a:p>
            <a:pPr marL="0" indent="0">
              <a:buNone/>
              <a:tabLst>
                <a:tab pos="628650" algn="l"/>
                <a:tab pos="2239963" algn="l"/>
                <a:tab pos="3316288" algn="l"/>
              </a:tabLst>
            </a:pPr>
            <a:endParaRPr lang="sv-SE" sz="1200" dirty="0"/>
          </a:p>
        </p:txBody>
      </p:sp>
      <p:sp>
        <p:nvSpPr>
          <p:cNvPr id="8" name="Rektangel: rundade hörn 7">
            <a:extLst>
              <a:ext uri="{FF2B5EF4-FFF2-40B4-BE49-F238E27FC236}">
                <a16:creationId xmlns:a16="http://schemas.microsoft.com/office/drawing/2014/main" id="{FB2F644B-F1D1-4919-9504-485CAB841CAE}"/>
              </a:ext>
            </a:extLst>
          </p:cNvPr>
          <p:cNvSpPr/>
          <p:nvPr/>
        </p:nvSpPr>
        <p:spPr>
          <a:xfrm>
            <a:off x="559338" y="980728"/>
            <a:ext cx="5020774" cy="5165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innehåll 2">
            <a:extLst>
              <a:ext uri="{FF2B5EF4-FFF2-40B4-BE49-F238E27FC236}">
                <a16:creationId xmlns:a16="http://schemas.microsoft.com/office/drawing/2014/main" id="{E655717C-3913-499C-B0EA-3F0BE458007A}"/>
              </a:ext>
            </a:extLst>
          </p:cNvPr>
          <p:cNvSpPr txBox="1">
            <a:spLocks/>
          </p:cNvSpPr>
          <p:nvPr/>
        </p:nvSpPr>
        <p:spPr>
          <a:xfrm>
            <a:off x="828940" y="1093937"/>
            <a:ext cx="4507962" cy="46933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700" dirty="0"/>
              <a:t>§ </a:t>
            </a:r>
            <a:r>
              <a:rPr lang="sv-SE" sz="2700" b="1" dirty="0"/>
              <a:t>15</a:t>
            </a:r>
            <a:r>
              <a:rPr lang="sv-SE" sz="2700" dirty="0"/>
              <a:t>	Val av </a:t>
            </a:r>
            <a:r>
              <a:rPr lang="sv-SE" sz="2700" b="1" dirty="0"/>
              <a:t>ordförande</a:t>
            </a:r>
            <a:r>
              <a:rPr lang="sv-SE" sz="2700" dirty="0"/>
              <a:t> i styrelsen för en tid av ett år.</a:t>
            </a:r>
          </a:p>
          <a:p>
            <a:pPr marL="452438" indent="-452438">
              <a:buFont typeface="Arial" pitchFamily="34" charset="0"/>
              <a:buNone/>
            </a:pPr>
            <a:r>
              <a:rPr lang="sv-SE" sz="2700" dirty="0"/>
              <a:t> </a:t>
            </a:r>
          </a:p>
          <a:p>
            <a:pPr>
              <a:buFont typeface="Arial" pitchFamily="34" charset="0"/>
              <a:buNone/>
            </a:pPr>
            <a:endParaRPr lang="sv-SE" dirty="0"/>
          </a:p>
          <a:p>
            <a:pPr>
              <a:buFont typeface="Arial" pitchFamily="34" charset="0"/>
              <a:buNone/>
            </a:pPr>
            <a:endParaRPr lang="sv-SE" dirty="0"/>
          </a:p>
        </p:txBody>
      </p:sp>
      <p:sp>
        <p:nvSpPr>
          <p:cNvPr id="11" name="Rektangel: rundade hörn 10">
            <a:extLst>
              <a:ext uri="{FF2B5EF4-FFF2-40B4-BE49-F238E27FC236}">
                <a16:creationId xmlns:a16="http://schemas.microsoft.com/office/drawing/2014/main" id="{7EFD3C52-9575-4250-91F6-F3F4D4BFB0B8}"/>
              </a:ext>
            </a:extLst>
          </p:cNvPr>
          <p:cNvSpPr/>
          <p:nvPr/>
        </p:nvSpPr>
        <p:spPr>
          <a:xfrm>
            <a:off x="573054" y="4077072"/>
            <a:ext cx="4935050" cy="19597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innehåll 2">
            <a:extLst>
              <a:ext uri="{FF2B5EF4-FFF2-40B4-BE49-F238E27FC236}">
                <a16:creationId xmlns:a16="http://schemas.microsoft.com/office/drawing/2014/main" id="{E25AB017-326C-4835-A0C6-84321C2737F7}"/>
              </a:ext>
            </a:extLst>
          </p:cNvPr>
          <p:cNvSpPr txBox="1">
            <a:spLocks/>
          </p:cNvSpPr>
          <p:nvPr/>
        </p:nvSpPr>
        <p:spPr>
          <a:xfrm>
            <a:off x="842656" y="4386911"/>
            <a:ext cx="3798584" cy="1577854"/>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700" dirty="0"/>
              <a:t>§ </a:t>
            </a:r>
            <a:r>
              <a:rPr lang="sv-SE" sz="2700" b="1" dirty="0"/>
              <a:t>16</a:t>
            </a:r>
            <a:r>
              <a:rPr lang="sv-SE" sz="2700" dirty="0"/>
              <a:t>	Val av styrelsens </a:t>
            </a:r>
            <a:r>
              <a:rPr lang="sv-SE" sz="2700" b="1" dirty="0"/>
              <a:t>ledamöter</a:t>
            </a:r>
            <a:r>
              <a:rPr lang="sv-SE" sz="2700" dirty="0"/>
              <a:t> och </a:t>
            </a:r>
            <a:r>
              <a:rPr lang="sv-SE" sz="2700" b="1" dirty="0"/>
              <a:t>suppleanter</a:t>
            </a:r>
          </a:p>
          <a:p>
            <a:pPr marL="452438" indent="-452438">
              <a:buFont typeface="Arial" pitchFamily="34" charset="0"/>
              <a:buNone/>
            </a:pPr>
            <a:endParaRPr lang="sv-SE" sz="2700" dirty="0"/>
          </a:p>
          <a:p>
            <a:pPr marL="452438" indent="-452438">
              <a:buFont typeface="Arial" pitchFamily="34" charset="0"/>
              <a:buNone/>
            </a:pPr>
            <a:r>
              <a:rPr lang="sv-SE" sz="2700" dirty="0"/>
              <a:t>§ </a:t>
            </a:r>
            <a:r>
              <a:rPr lang="sv-SE" sz="2700" b="1" dirty="0"/>
              <a:t>17</a:t>
            </a:r>
            <a:r>
              <a:rPr lang="sv-SE" sz="2700" dirty="0"/>
              <a:t>	Val av två </a:t>
            </a:r>
            <a:r>
              <a:rPr lang="sv-SE" sz="2700" b="1" dirty="0"/>
              <a:t>revisorer</a:t>
            </a:r>
            <a:r>
              <a:rPr lang="sv-SE" sz="2700" dirty="0"/>
              <a:t> och två </a:t>
            </a:r>
            <a:r>
              <a:rPr lang="sv-SE" sz="2700" b="1" dirty="0" err="1"/>
              <a:t>revisorsuppleanter</a:t>
            </a:r>
            <a:endParaRPr lang="sv-SE" sz="2700" b="1" dirty="0"/>
          </a:p>
          <a:p>
            <a:pPr marL="452438" indent="-452438">
              <a:buFont typeface="Arial" pitchFamily="34" charset="0"/>
              <a:buNone/>
            </a:pPr>
            <a:r>
              <a:rPr lang="sv-SE" sz="2700" dirty="0"/>
              <a:t> </a:t>
            </a:r>
          </a:p>
          <a:p>
            <a:pPr marL="452438" indent="-452438">
              <a:buFont typeface="Arial" pitchFamily="34" charset="0"/>
              <a:buNone/>
            </a:pPr>
            <a:endParaRPr lang="sv-SE" sz="2700" dirty="0"/>
          </a:p>
          <a:p>
            <a:pPr marL="452438" indent="-452438">
              <a:buFont typeface="Arial" pitchFamily="34" charset="0"/>
              <a:buNone/>
            </a:pPr>
            <a:r>
              <a:rPr lang="sv-SE" sz="2700" dirty="0"/>
              <a:t>§ </a:t>
            </a:r>
            <a:r>
              <a:rPr lang="sv-SE" sz="2700" b="1" dirty="0"/>
              <a:t>18</a:t>
            </a:r>
            <a:r>
              <a:rPr lang="sv-SE" sz="2700" dirty="0"/>
              <a:t>	Val av ledamöter i </a:t>
            </a:r>
            <a:r>
              <a:rPr lang="sv-SE" sz="2700" b="1" dirty="0"/>
              <a:t>valberedningen</a:t>
            </a:r>
            <a:endParaRPr lang="sv-SE" b="1" dirty="0"/>
          </a:p>
          <a:p>
            <a:pPr>
              <a:buFont typeface="Arial" pitchFamily="34" charset="0"/>
              <a:buNone/>
            </a:pPr>
            <a:endParaRPr lang="sv-SE" dirty="0"/>
          </a:p>
          <a:p>
            <a:pPr>
              <a:buFont typeface="Arial" pitchFamily="34" charset="0"/>
              <a:buNone/>
            </a:pPr>
            <a:endParaRPr lang="sv-SE"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1" grpId="0" animBg="1"/>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536F560-F2AB-4DCC-AAF8-D4005FF778F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ubrik 1"/>
          <p:cNvSpPr>
            <a:spLocks noGrp="1"/>
          </p:cNvSpPr>
          <p:nvPr>
            <p:ph type="title"/>
          </p:nvPr>
        </p:nvSpPr>
        <p:spPr/>
        <p:txBody>
          <a:bodyPr/>
          <a:lstStyle/>
          <a:p>
            <a:r>
              <a:rPr lang="sv-SE" dirty="0"/>
              <a:t>DAGORDNING</a:t>
            </a:r>
          </a:p>
        </p:txBody>
      </p:sp>
      <p:sp>
        <p:nvSpPr>
          <p:cNvPr id="7" name="Platshållare för innehåll 2">
            <a:extLst>
              <a:ext uri="{FF2B5EF4-FFF2-40B4-BE49-F238E27FC236}">
                <a16:creationId xmlns:a16="http://schemas.microsoft.com/office/drawing/2014/main" id="{048EAF0D-39F7-4B27-BEAC-872646704F96}"/>
              </a:ext>
            </a:extLst>
          </p:cNvPr>
          <p:cNvSpPr txBox="1">
            <a:spLocks/>
          </p:cNvSpPr>
          <p:nvPr/>
        </p:nvSpPr>
        <p:spPr>
          <a:xfrm>
            <a:off x="1763688" y="1398166"/>
            <a:ext cx="6696744" cy="224685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700" dirty="0"/>
              <a:t>	</a:t>
            </a:r>
            <a:r>
              <a:rPr lang="sv-SE" sz="2700" dirty="0">
                <a:solidFill>
                  <a:schemeClr val="tx1">
                    <a:lumMod val="50000"/>
                    <a:lumOff val="50000"/>
                  </a:schemeClr>
                </a:solidFill>
              </a:rPr>
              <a:t>… … …</a:t>
            </a:r>
          </a:p>
          <a:p>
            <a:pPr marL="452438" indent="-452438">
              <a:buFont typeface="Arial" pitchFamily="34" charset="0"/>
              <a:buNone/>
            </a:pPr>
            <a:endParaRPr lang="sv-SE" sz="2700" dirty="0"/>
          </a:p>
          <a:p>
            <a:pPr marL="452438" indent="-452438">
              <a:buFont typeface="Arial" pitchFamily="34" charset="0"/>
              <a:buNone/>
            </a:pPr>
            <a:r>
              <a:rPr lang="sv-SE" sz="2700" dirty="0"/>
              <a:t>§ </a:t>
            </a:r>
            <a:r>
              <a:rPr lang="sv-SE" sz="2700" b="1" dirty="0"/>
              <a:t>19</a:t>
            </a:r>
            <a:r>
              <a:rPr lang="sv-SE" sz="2700" dirty="0"/>
              <a:t>	Behandling av inkomna frågor.  </a:t>
            </a:r>
          </a:p>
          <a:p>
            <a:pPr marL="452438" indent="-452438">
              <a:buFont typeface="Arial" pitchFamily="34" charset="0"/>
              <a:buNone/>
            </a:pPr>
            <a:endParaRPr lang="sv-SE" sz="2700" dirty="0"/>
          </a:p>
          <a:p>
            <a:pPr marL="452438" indent="-452438">
              <a:buFont typeface="Arial" pitchFamily="34" charset="0"/>
              <a:buNone/>
            </a:pPr>
            <a:endParaRPr lang="sv-SE" sz="2700" dirty="0"/>
          </a:p>
          <a:p>
            <a:pPr marL="452438" indent="-452438">
              <a:buFont typeface="Arial" pitchFamily="34" charset="0"/>
              <a:buNone/>
            </a:pPr>
            <a:r>
              <a:rPr lang="sv-SE" sz="2700" dirty="0">
                <a:solidFill>
                  <a:schemeClr val="bg1">
                    <a:lumMod val="50000"/>
                  </a:schemeClr>
                </a:solidFill>
              </a:rPr>
              <a:t>§ </a:t>
            </a:r>
            <a:r>
              <a:rPr lang="sv-SE" sz="2700" b="1" dirty="0">
                <a:solidFill>
                  <a:schemeClr val="bg1">
                    <a:lumMod val="50000"/>
                  </a:schemeClr>
                </a:solidFill>
              </a:rPr>
              <a:t>20</a:t>
            </a:r>
            <a:r>
              <a:rPr lang="sv-SE" sz="2700" dirty="0">
                <a:solidFill>
                  <a:schemeClr val="bg1">
                    <a:lumMod val="50000"/>
                  </a:schemeClr>
                </a:solidFill>
              </a:rPr>
              <a:t>	Seglingsprogram 2024.</a:t>
            </a:r>
          </a:p>
          <a:p>
            <a:pPr marL="452438" indent="-452438">
              <a:buFont typeface="Arial" pitchFamily="34" charset="0"/>
              <a:buNone/>
            </a:pPr>
            <a:endParaRPr lang="sv-SE" sz="2700" dirty="0">
              <a:solidFill>
                <a:schemeClr val="bg1">
                  <a:lumMod val="50000"/>
                </a:schemeClr>
              </a:solidFill>
            </a:endParaRPr>
          </a:p>
          <a:p>
            <a:pPr marL="452438" indent="-452438">
              <a:buFont typeface="Arial" pitchFamily="34" charset="0"/>
              <a:buNone/>
            </a:pPr>
            <a:r>
              <a:rPr lang="sv-SE" sz="2700" dirty="0">
                <a:solidFill>
                  <a:schemeClr val="bg1">
                    <a:lumMod val="50000"/>
                  </a:schemeClr>
                </a:solidFill>
              </a:rPr>
              <a:t>§ </a:t>
            </a:r>
            <a:r>
              <a:rPr lang="sv-SE" sz="2700" b="1" dirty="0">
                <a:solidFill>
                  <a:schemeClr val="bg1">
                    <a:lumMod val="50000"/>
                  </a:schemeClr>
                </a:solidFill>
              </a:rPr>
              <a:t>21</a:t>
            </a:r>
            <a:r>
              <a:rPr lang="sv-SE" sz="2700" dirty="0">
                <a:solidFill>
                  <a:schemeClr val="bg1">
                    <a:lumMod val="50000"/>
                  </a:schemeClr>
                </a:solidFill>
              </a:rPr>
              <a:t>	Säsongens händelser.</a:t>
            </a:r>
          </a:p>
          <a:p>
            <a:pPr marL="452438" indent="-452438">
              <a:buFont typeface="Arial" pitchFamily="34" charset="0"/>
              <a:buNone/>
            </a:pPr>
            <a:endParaRPr lang="sv-SE" sz="2700" dirty="0"/>
          </a:p>
          <a:p>
            <a:pPr marL="452438" indent="-452438">
              <a:buFont typeface="Arial" pitchFamily="34" charset="0"/>
              <a:buNone/>
            </a:pPr>
            <a:endParaRPr lang="sv-SE" sz="2700" dirty="0"/>
          </a:p>
          <a:p>
            <a:pPr marL="452438" indent="-452438">
              <a:buFont typeface="Arial" pitchFamily="34" charset="0"/>
              <a:buNone/>
            </a:pPr>
            <a:r>
              <a:rPr lang="sv-SE" sz="2700" dirty="0">
                <a:solidFill>
                  <a:schemeClr val="tx1">
                    <a:lumMod val="50000"/>
                    <a:lumOff val="50000"/>
                  </a:schemeClr>
                </a:solidFill>
              </a:rPr>
              <a:t>§ </a:t>
            </a:r>
            <a:r>
              <a:rPr lang="sv-SE" sz="2700" b="1" dirty="0">
                <a:solidFill>
                  <a:schemeClr val="tx1">
                    <a:lumMod val="50000"/>
                    <a:lumOff val="50000"/>
                  </a:schemeClr>
                </a:solidFill>
              </a:rPr>
              <a:t>22</a:t>
            </a:r>
            <a:r>
              <a:rPr lang="sv-SE" sz="2700" dirty="0">
                <a:solidFill>
                  <a:schemeClr val="tx1">
                    <a:lumMod val="50000"/>
                    <a:lumOff val="50000"/>
                  </a:schemeClr>
                </a:solidFill>
              </a:rPr>
              <a:t>	Övriga frågor.</a:t>
            </a:r>
          </a:p>
          <a:p>
            <a:pPr>
              <a:buFont typeface="Arial" pitchFamily="34" charset="0"/>
              <a:buNone/>
            </a:pPr>
            <a:endParaRPr lang="sv-SE" dirty="0"/>
          </a:p>
          <a:p>
            <a:pPr>
              <a:buFont typeface="Arial" pitchFamily="34" charset="0"/>
              <a:buNone/>
            </a:pPr>
            <a:endParaRPr lang="sv-SE" dirty="0"/>
          </a:p>
          <a:p>
            <a:pPr>
              <a:buFont typeface="Arial" pitchFamily="34" charset="0"/>
              <a:buNone/>
            </a:pPr>
            <a:endParaRPr lang="sv-SE" dirty="0"/>
          </a:p>
        </p:txBody>
      </p:sp>
    </p:spTree>
    <p:extLst>
      <p:ext uri="{BB962C8B-B14F-4D97-AF65-F5344CB8AC3E}">
        <p14:creationId xmlns:p14="http://schemas.microsoft.com/office/powerpoint/2010/main" val="20925945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14600" y="116632"/>
            <a:ext cx="4114800" cy="922114"/>
          </a:xfrm>
        </p:spPr>
        <p:txBody>
          <a:bodyPr>
            <a:normAutofit/>
          </a:bodyPr>
          <a:lstStyle/>
          <a:p>
            <a:r>
              <a:rPr lang="sv-SE" sz="3200" dirty="0"/>
              <a:t>Juniorverksamheten</a:t>
            </a:r>
          </a:p>
        </p:txBody>
      </p:sp>
      <p:pic>
        <p:nvPicPr>
          <p:cNvPr id="5" name="Bildobjekt 4" descr="En bild som visar klädsel, person, jeans, leende&#10;&#10;Automatiskt genererad beskrivning">
            <a:extLst>
              <a:ext uri="{FF2B5EF4-FFF2-40B4-BE49-F238E27FC236}">
                <a16:creationId xmlns:a16="http://schemas.microsoft.com/office/drawing/2014/main" id="{5C19AF33-8F24-2879-8A97-CE89C73BE4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5BA6A882-659E-4C3D-A0BB-D7EBF4AE961E}"/>
              </a:ext>
            </a:extLst>
          </p:cNvPr>
          <p:cNvSpPr>
            <a:spLocks noGrp="1"/>
          </p:cNvSpPr>
          <p:nvPr>
            <p:ph type="title"/>
          </p:nvPr>
        </p:nvSpPr>
        <p:spPr>
          <a:xfrm>
            <a:off x="457200" y="17463"/>
            <a:ext cx="8229600" cy="778098"/>
          </a:xfrm>
        </p:spPr>
        <p:txBody>
          <a:bodyPr>
            <a:normAutofit/>
          </a:bodyPr>
          <a:lstStyle/>
          <a:p>
            <a:r>
              <a:rPr lang="sv-SE" sz="3200" dirty="0"/>
              <a:t>Inkomna frågor</a:t>
            </a:r>
          </a:p>
        </p:txBody>
      </p:sp>
      <p:sp>
        <p:nvSpPr>
          <p:cNvPr id="3" name="textruta 2">
            <a:extLst>
              <a:ext uri="{FF2B5EF4-FFF2-40B4-BE49-F238E27FC236}">
                <a16:creationId xmlns:a16="http://schemas.microsoft.com/office/drawing/2014/main" id="{C559BB56-3EB8-8E9E-4FDF-5CD4E988DB30}"/>
              </a:ext>
            </a:extLst>
          </p:cNvPr>
          <p:cNvSpPr txBox="1"/>
          <p:nvPr/>
        </p:nvSpPr>
        <p:spPr>
          <a:xfrm>
            <a:off x="197768" y="635784"/>
            <a:ext cx="8838728" cy="6145272"/>
          </a:xfrm>
          <a:prstGeom prst="rect">
            <a:avLst/>
          </a:prstGeom>
          <a:noFill/>
        </p:spPr>
        <p:txBody>
          <a:bodyPr wrap="square">
            <a:spAutoFit/>
          </a:bodyPr>
          <a:lstStyle/>
          <a:p>
            <a:pPr>
              <a:lnSpc>
                <a:spcPts val="1400"/>
              </a:lnSpc>
              <a:spcAft>
                <a:spcPts val="1000"/>
              </a:spcAft>
            </a:pPr>
            <a:r>
              <a:rPr lang="sv-SE" sz="1400" b="1" dirty="0">
                <a:effectLst/>
                <a:latin typeface="Calibri" panose="020F0502020204030204" pitchFamily="34" charset="0"/>
                <a:ea typeface="Georgia" panose="02040502050405020303" pitchFamily="18" charset="0"/>
                <a:cs typeface="Times New Roman" panose="02020603050405020304" pitchFamily="18" charset="0"/>
              </a:rPr>
              <a:t>Synpunkter/förslag till  GSS årsmöte 2024</a:t>
            </a:r>
            <a:endParaRPr lang="sv-SE" sz="1400" b="1" dirty="0">
              <a:latin typeface="Georgia" panose="02040502050405020303" pitchFamily="18" charset="0"/>
              <a:ea typeface="Georgia" panose="02040502050405020303" pitchFamily="18" charset="0"/>
              <a:cs typeface="Times New Roman" panose="02020603050405020304" pitchFamily="18" charset="0"/>
            </a:endParaRPr>
          </a:p>
          <a:p>
            <a:pPr>
              <a:lnSpc>
                <a:spcPts val="1400"/>
              </a:lnSpc>
              <a:spcAft>
                <a:spcPts val="1000"/>
              </a:spcAft>
            </a:pPr>
            <a:r>
              <a:rPr lang="sv-SE" sz="1200" b="1" dirty="0">
                <a:latin typeface="Georgia" panose="02040502050405020303" pitchFamily="18" charset="0"/>
                <a:ea typeface="Georgia" panose="02040502050405020303" pitchFamily="18" charset="0"/>
                <a:cs typeface="Times New Roman" panose="02020603050405020304" pitchFamily="18" charset="0"/>
              </a:rPr>
              <a:t>-</a:t>
            </a:r>
            <a:r>
              <a:rPr lang="sv-SE" sz="1200" b="1" dirty="0">
                <a:latin typeface="Calibri" panose="020F0502020204030204" pitchFamily="34" charset="0"/>
                <a:ea typeface="Georgia" panose="02040502050405020303" pitchFamily="18" charset="0"/>
                <a:cs typeface="Times New Roman" panose="02020603050405020304" pitchFamily="18" charset="0"/>
              </a:rPr>
              <a:t> </a:t>
            </a:r>
            <a:r>
              <a:rPr lang="sv-SE" sz="1200" b="1" dirty="0">
                <a:effectLst/>
                <a:latin typeface="Calibri" panose="020F0502020204030204" pitchFamily="34" charset="0"/>
                <a:ea typeface="Georgia" panose="02040502050405020303" pitchFamily="18" charset="0"/>
                <a:cs typeface="Times New Roman" panose="02020603050405020304" pitchFamily="18" charset="0"/>
              </a:rPr>
              <a:t>Bommen</a:t>
            </a:r>
            <a:r>
              <a:rPr lang="sv-SE" sz="1200" dirty="0">
                <a:effectLst/>
                <a:latin typeface="Calibri" panose="020F0502020204030204" pitchFamily="34" charset="0"/>
                <a:ea typeface="Georgia" panose="02040502050405020303" pitchFamily="18" charset="0"/>
                <a:cs typeface="Times New Roman" panose="02020603050405020304" pitchFamily="18" charset="0"/>
              </a:rPr>
              <a:t> – informationsbrist,</a:t>
            </a:r>
            <a:br>
              <a:rPr lang="sv-SE" sz="1200" dirty="0">
                <a:latin typeface="Calibri" panose="020F0502020204030204" pitchFamily="34" charset="0"/>
                <a:ea typeface="Georgia" panose="02040502050405020303" pitchFamily="18" charset="0"/>
                <a:cs typeface="Times New Roman" panose="02020603050405020304" pitchFamily="18" charset="0"/>
              </a:rPr>
            </a:br>
            <a:r>
              <a:rPr lang="sv-SE" sz="1200" dirty="0">
                <a:latin typeface="Calibri" panose="020F0502020204030204" pitchFamily="34" charset="0"/>
                <a:ea typeface="Georgia" panose="02040502050405020303" pitchFamily="18" charset="0"/>
                <a:cs typeface="Times New Roman" panose="02020603050405020304" pitchFamily="18" charset="0"/>
              </a:rPr>
              <a:t>- </a:t>
            </a:r>
            <a:r>
              <a:rPr lang="sv-SE" sz="1200" b="1" dirty="0">
                <a:effectLst/>
                <a:latin typeface="Calibri" panose="020F0502020204030204" pitchFamily="34" charset="0"/>
                <a:ea typeface="Georgia" panose="02040502050405020303" pitchFamily="18" charset="0"/>
                <a:cs typeface="Times New Roman" panose="02020603050405020304" pitchFamily="18" charset="0"/>
              </a:rPr>
              <a:t>Motorbåtsråd          </a:t>
            </a:r>
            <a:endParaRPr lang="sv-SE" sz="1200" dirty="0">
              <a:effectLst/>
              <a:latin typeface="Georgia" panose="02040502050405020303" pitchFamily="18" charset="0"/>
              <a:ea typeface="Georgia" panose="02040502050405020303" pitchFamily="18" charset="0"/>
              <a:cs typeface="Times New Roman" panose="02020603050405020304" pitchFamily="18" charset="0"/>
            </a:endParaRPr>
          </a:p>
          <a:p>
            <a:pPr>
              <a:spcAft>
                <a:spcPts val="1000"/>
              </a:spcAft>
            </a:pPr>
            <a:r>
              <a:rPr lang="sv-SE" sz="1100" dirty="0">
                <a:effectLst/>
                <a:latin typeface="Calibri" panose="020F0502020204030204" pitchFamily="34" charset="0"/>
                <a:ea typeface="Georgia" panose="02040502050405020303" pitchFamily="18" charset="0"/>
                <a:cs typeface="Times New Roman" panose="02020603050405020304" pitchFamily="18" charset="0"/>
              </a:rPr>
              <a:t>Låsningen av bommen till rampen från skolslut till skolstart dvs under högsäsongen för båtliv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hindrar motorbåtsmedlemmar från att sjösätta och ta upp båten samt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hindrar motorbåtsmedlemmarna från att utföra transport, rengöring, service och underhåll/reparationer på båtmotorer och båtarna. </a:t>
            </a:r>
            <a:endParaRPr lang="sv-SE" sz="1100" dirty="0">
              <a:effectLst/>
              <a:latin typeface="Georgia" panose="02040502050405020303" pitchFamily="18" charset="0"/>
              <a:ea typeface="Georgia" panose="02040502050405020303" pitchFamily="18" charset="0"/>
              <a:cs typeface="Times New Roman" panose="02020603050405020304" pitchFamily="18" charset="0"/>
            </a:endParaRPr>
          </a:p>
          <a:p>
            <a:pPr>
              <a:spcAft>
                <a:spcPts val="1000"/>
              </a:spcAft>
            </a:pPr>
            <a:r>
              <a:rPr lang="sv-SE" sz="1100" dirty="0">
                <a:effectLst/>
                <a:latin typeface="Calibri" panose="020F0502020204030204" pitchFamily="34" charset="0"/>
                <a:ea typeface="Georgia" panose="02040502050405020303" pitchFamily="18" charset="0"/>
                <a:cs typeface="Times New Roman" panose="02020603050405020304" pitchFamily="18" charset="0"/>
              </a:rPr>
              <a:t>Detta är inte i linje med att GSS främjar medlemmarnas utövande av båtliv.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En motorbåtsmedlem måste självfallet få egen möjlighet till spontan sjösättning och upptagning på Husse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 det är ju det som är det givna syftet för båtägaren – vi vill ju utöva vårt båtliv på havet!</a:t>
            </a:r>
            <a:endParaRPr lang="sv-SE" sz="1100" dirty="0">
              <a:effectLst/>
              <a:latin typeface="Georgia" panose="02040502050405020303" pitchFamily="18" charset="0"/>
              <a:ea typeface="Georgia" panose="02040502050405020303" pitchFamily="18" charset="0"/>
              <a:cs typeface="Times New Roman" panose="02020603050405020304" pitchFamily="18" charset="0"/>
            </a:endParaRPr>
          </a:p>
          <a:p>
            <a:pPr>
              <a:spcAft>
                <a:spcPts val="1000"/>
              </a:spcAft>
            </a:pPr>
            <a:r>
              <a:rPr lang="sv-SE" sz="1100" dirty="0">
                <a:effectLst/>
                <a:latin typeface="Calibri" panose="020F0502020204030204" pitchFamily="34" charset="0"/>
                <a:ea typeface="Georgia" panose="02040502050405020303" pitchFamily="18" charset="0"/>
                <a:cs typeface="Times New Roman" panose="02020603050405020304" pitchFamily="18" charset="0"/>
              </a:rPr>
              <a:t>Låsningen har skett utan att motorbåtmedlemmarna informerats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 informationen har i vart fall inte nått fram till motorbåtsmedlemmar, som därav ej kunnat lämna synpunkter.  </a:t>
            </a:r>
            <a:endParaRPr lang="sv-SE" sz="1100" dirty="0">
              <a:effectLst/>
              <a:latin typeface="Georgia" panose="02040502050405020303" pitchFamily="18" charset="0"/>
              <a:ea typeface="Georgia" panose="02040502050405020303" pitchFamily="18" charset="0"/>
              <a:cs typeface="Times New Roman" panose="02020603050405020304" pitchFamily="18" charset="0"/>
            </a:endParaRPr>
          </a:p>
          <a:p>
            <a:pPr>
              <a:spcAft>
                <a:spcPts val="1000"/>
              </a:spcAft>
            </a:pPr>
            <a:r>
              <a:rPr lang="sv-SE" sz="1100" dirty="0">
                <a:effectLst/>
                <a:latin typeface="Calibri" panose="020F0502020204030204" pitchFamily="34" charset="0"/>
                <a:ea typeface="Georgia" panose="02040502050405020303" pitchFamily="18" charset="0"/>
                <a:cs typeface="Times New Roman" panose="02020603050405020304" pitchFamily="18" charset="0"/>
              </a:rPr>
              <a:t>Om bommen ska vara låst i syfte att förhindra att någon icke medlem som inte betalar, sjösätter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så ska bommen förses med ett kodlås eller APP kopplad till låset där koden meddelas medlemmar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så att dessa på egen hand kan öppna och stänga bommen vid behov.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GSS har väl fungerande kodlås till många enheter på anläggningen vilket hindrar icke medlemmar samtidigt som det främjar medlemmarnas tillgänglighet till anläggningen. Detta säkerställer att bommen endast används av medlemmar. </a:t>
            </a:r>
            <a:endParaRPr lang="sv-SE" sz="1100" dirty="0">
              <a:effectLst/>
              <a:latin typeface="Georgia" panose="02040502050405020303" pitchFamily="18" charset="0"/>
              <a:ea typeface="Georgia" panose="02040502050405020303" pitchFamily="18" charset="0"/>
              <a:cs typeface="Times New Roman" panose="02020603050405020304" pitchFamily="18" charset="0"/>
            </a:endParaRPr>
          </a:p>
          <a:p>
            <a:pPr>
              <a:spcAft>
                <a:spcPts val="1000"/>
              </a:spcAft>
            </a:pPr>
            <a:r>
              <a:rPr lang="sv-SE" sz="1100" dirty="0">
                <a:effectLst/>
                <a:latin typeface="Calibri" panose="020F0502020204030204" pitchFamily="34" charset="0"/>
                <a:ea typeface="Georgia" panose="02040502050405020303" pitchFamily="18" charset="0"/>
                <a:cs typeface="Times New Roman" panose="02020603050405020304" pitchFamily="18" charset="0"/>
              </a:rPr>
              <a:t>Eftersom informationen från styrelsen till motorbåtsmedlemmar om bommen varit bristfällig och inte nått fram,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samt ändrats flera gånger under sommarsäsongen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så yrkas att ett motorbåtsråd med motorbåtsmedlemmar - som kopplas till styrelsen - bildas. </a:t>
            </a:r>
            <a:endParaRPr lang="sv-SE" sz="1100" dirty="0">
              <a:effectLst/>
              <a:latin typeface="Georgia" panose="02040502050405020303" pitchFamily="18" charset="0"/>
              <a:ea typeface="Georgia" panose="02040502050405020303" pitchFamily="18" charset="0"/>
              <a:cs typeface="Times New Roman" panose="02020603050405020304" pitchFamily="18" charset="0"/>
            </a:endParaRPr>
          </a:p>
          <a:p>
            <a:pPr>
              <a:spcAft>
                <a:spcPts val="1000"/>
              </a:spcAft>
            </a:pPr>
            <a:r>
              <a:rPr lang="sv-SE" sz="1100" dirty="0">
                <a:effectLst/>
                <a:latin typeface="Calibri" panose="020F0502020204030204" pitchFamily="34" charset="0"/>
                <a:ea typeface="Georgia" panose="02040502050405020303" pitchFamily="18" charset="0"/>
                <a:cs typeface="Times New Roman" panose="02020603050405020304" pitchFamily="18" charset="0"/>
              </a:rPr>
              <a:t>Detta för att framgent undvika ovan nämnda ”igenbommade situation” och förbättra kommunikationen i syfte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att undvika missförstånd samt förbättra dialogen generellt mellan styrelse och motorbåtsmedlemmar.</a:t>
            </a:r>
            <a:endParaRPr lang="sv-SE" sz="1100" dirty="0">
              <a:effectLst/>
              <a:latin typeface="Georgia" panose="02040502050405020303" pitchFamily="18" charset="0"/>
              <a:ea typeface="Georgia" panose="02040502050405020303" pitchFamily="18" charset="0"/>
              <a:cs typeface="Times New Roman" panose="02020603050405020304" pitchFamily="18" charset="0"/>
            </a:endParaRPr>
          </a:p>
          <a:p>
            <a:pPr>
              <a:spcAft>
                <a:spcPts val="1000"/>
              </a:spcAft>
            </a:pPr>
            <a:r>
              <a:rPr lang="sv-SE" sz="1100" dirty="0">
                <a:effectLst/>
                <a:latin typeface="Calibri" panose="020F0502020204030204" pitchFamily="34" charset="0"/>
                <a:ea typeface="Georgia" panose="02040502050405020303" pitchFamily="18" charset="0"/>
                <a:cs typeface="Times New Roman" panose="02020603050405020304" pitchFamily="18" charset="0"/>
              </a:rPr>
              <a:t>Motorbåtsrådet har GSS ordförande ställt sig positiv till.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Det var för drygt ett halvår sedan, men frågan verkar ha glömts bort - därav denna skrivelse till årsmötet. </a:t>
            </a:r>
            <a:endParaRPr lang="sv-SE" sz="1100" dirty="0">
              <a:effectLst/>
              <a:latin typeface="Georgia" panose="02040502050405020303" pitchFamily="18" charset="0"/>
              <a:ea typeface="Georgia" panose="02040502050405020303" pitchFamily="18" charset="0"/>
              <a:cs typeface="Times New Roman" panose="02020603050405020304" pitchFamily="18" charset="0"/>
            </a:endParaRPr>
          </a:p>
          <a:p>
            <a:pPr>
              <a:spcAft>
                <a:spcPts val="1000"/>
              </a:spcAft>
            </a:pPr>
            <a:r>
              <a:rPr lang="sv-SE" sz="1100" dirty="0">
                <a:effectLst/>
                <a:latin typeface="Calibri" panose="020F0502020204030204" pitchFamily="34" charset="0"/>
                <a:ea typeface="Georgia" panose="02040502050405020303" pitchFamily="18" charset="0"/>
                <a:cs typeface="Times New Roman" panose="02020603050405020304" pitchFamily="18" charset="0"/>
              </a:rPr>
              <a:t>En del av oss har varit medlemmar i över 20 år men inte hört eller sett något om det motorbåtsliv som bedrivs i klubben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vare sig i matrikeln eller digitalt.  </a:t>
            </a:r>
            <a:br>
              <a:rPr lang="sv-SE" sz="1100" dirty="0">
                <a:effectLst/>
                <a:latin typeface="Calibri" panose="020F0502020204030204" pitchFamily="34" charset="0"/>
                <a:ea typeface="Georgia" panose="02040502050405020303" pitchFamily="18" charset="0"/>
                <a:cs typeface="Times New Roman" panose="02020603050405020304" pitchFamily="18" charset="0"/>
              </a:rPr>
            </a:br>
            <a:r>
              <a:rPr lang="sv-SE" sz="1100" dirty="0">
                <a:effectLst/>
                <a:latin typeface="Calibri" panose="020F0502020204030204" pitchFamily="34" charset="0"/>
                <a:ea typeface="Georgia" panose="02040502050405020303" pitchFamily="18" charset="0"/>
                <a:cs typeface="Times New Roman" panose="02020603050405020304" pitchFamily="18" charset="0"/>
              </a:rPr>
              <a:t>Givetvis är GSS en seglarklubb – men i dag är det en realitet att runt hälften av båtplatserna upptas av motorbåtsmedlemmar - vars båtliv för en i klubben hittills osynlig tillvaro - vilket kan förbättras.</a:t>
            </a:r>
            <a:endParaRPr lang="sv-SE" sz="1100" dirty="0">
              <a:effectLst/>
              <a:latin typeface="Georgia" panose="02040502050405020303" pitchFamily="18" charset="0"/>
              <a:ea typeface="Georgia" panose="02040502050405020303" pitchFamily="18" charset="0"/>
              <a:cs typeface="Times New Roman" panose="02020603050405020304" pitchFamily="18" charset="0"/>
            </a:endParaRPr>
          </a:p>
          <a:p>
            <a:pPr>
              <a:spcAft>
                <a:spcPts val="1000"/>
              </a:spcAft>
            </a:pPr>
            <a:r>
              <a:rPr lang="sv-SE" sz="1100" b="1" dirty="0">
                <a:effectLst/>
                <a:latin typeface="Calibri" panose="020F0502020204030204" pitchFamily="34" charset="0"/>
                <a:ea typeface="Georgia" panose="02040502050405020303" pitchFamily="18" charset="0"/>
              </a:rPr>
              <a:t>Andrew Sundin </a:t>
            </a:r>
            <a:r>
              <a:rPr lang="sv-SE" sz="1100" dirty="0">
                <a:solidFill>
                  <a:schemeClr val="bg1">
                    <a:lumMod val="50000"/>
                  </a:schemeClr>
                </a:solidFill>
                <a:effectLst/>
                <a:latin typeface="Calibri" panose="020F0502020204030204" pitchFamily="34" charset="0"/>
                <a:ea typeface="Georgia" panose="02040502050405020303" pitchFamily="18" charset="0"/>
              </a:rPr>
              <a:t>/ Ralph Brodin / Zoran </a:t>
            </a:r>
            <a:r>
              <a:rPr lang="sv-SE" sz="1100" dirty="0" err="1">
                <a:solidFill>
                  <a:schemeClr val="bg1">
                    <a:lumMod val="50000"/>
                  </a:schemeClr>
                </a:solidFill>
                <a:effectLst/>
                <a:latin typeface="Calibri" panose="020F0502020204030204" pitchFamily="34" charset="0"/>
                <a:ea typeface="Georgia" panose="02040502050405020303" pitchFamily="18" charset="0"/>
              </a:rPr>
              <a:t>Kristcevic</a:t>
            </a:r>
            <a:r>
              <a:rPr lang="sv-SE" sz="1100" dirty="0">
                <a:solidFill>
                  <a:schemeClr val="bg1">
                    <a:lumMod val="50000"/>
                  </a:schemeClr>
                </a:solidFill>
                <a:effectLst/>
                <a:latin typeface="Calibri" panose="020F0502020204030204" pitchFamily="34" charset="0"/>
                <a:ea typeface="Georgia" panose="02040502050405020303" pitchFamily="18" charset="0"/>
              </a:rPr>
              <a:t> / Eric Brolin / Lars Erik Agebro med flera medlemmar</a:t>
            </a:r>
            <a:endParaRPr lang="sv-SE" sz="1100" dirty="0">
              <a:solidFill>
                <a:schemeClr val="bg1">
                  <a:lumMod val="50000"/>
                </a:schemeClr>
              </a:solidFill>
            </a:endParaRPr>
          </a:p>
        </p:txBody>
      </p:sp>
    </p:spTree>
    <p:extLst>
      <p:ext uri="{BB962C8B-B14F-4D97-AF65-F5344CB8AC3E}">
        <p14:creationId xmlns:p14="http://schemas.microsoft.com/office/powerpoint/2010/main" val="16631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140F6-91E0-B600-2C52-DA56F2D54A51}"/>
            </a:ext>
          </a:extLst>
        </p:cNvPr>
        <p:cNvGrpSpPr/>
        <p:nvPr/>
      </p:nvGrpSpPr>
      <p:grpSpPr>
        <a:xfrm>
          <a:off x="0" y="0"/>
          <a:ext cx="0" cy="0"/>
          <a:chOff x="0" y="0"/>
          <a:chExt cx="0" cy="0"/>
        </a:xfrm>
      </p:grpSpPr>
      <p:sp>
        <p:nvSpPr>
          <p:cNvPr id="5" name="Rubrik 1">
            <a:extLst>
              <a:ext uri="{FF2B5EF4-FFF2-40B4-BE49-F238E27FC236}">
                <a16:creationId xmlns:a16="http://schemas.microsoft.com/office/drawing/2014/main" id="{D539FEDA-342E-B124-BC7B-9FDBECF27733}"/>
              </a:ext>
            </a:extLst>
          </p:cNvPr>
          <p:cNvSpPr>
            <a:spLocks noGrp="1"/>
          </p:cNvSpPr>
          <p:nvPr>
            <p:ph type="title"/>
          </p:nvPr>
        </p:nvSpPr>
        <p:spPr>
          <a:xfrm>
            <a:off x="457200" y="17463"/>
            <a:ext cx="8229600" cy="778098"/>
          </a:xfrm>
        </p:spPr>
        <p:txBody>
          <a:bodyPr>
            <a:normAutofit/>
          </a:bodyPr>
          <a:lstStyle/>
          <a:p>
            <a:r>
              <a:rPr lang="sv-SE" sz="3200" dirty="0"/>
              <a:t>Inkomna frågor</a:t>
            </a:r>
          </a:p>
        </p:txBody>
      </p:sp>
      <p:pic>
        <p:nvPicPr>
          <p:cNvPr id="4" name="Bildobjekt 3">
            <a:extLst>
              <a:ext uri="{FF2B5EF4-FFF2-40B4-BE49-F238E27FC236}">
                <a16:creationId xmlns:a16="http://schemas.microsoft.com/office/drawing/2014/main" id="{CD773B0A-E14E-8A90-12D4-FEAC816F532B}"/>
              </a:ext>
            </a:extLst>
          </p:cNvPr>
          <p:cNvPicPr>
            <a:picLocks noChangeAspect="1"/>
          </p:cNvPicPr>
          <p:nvPr/>
        </p:nvPicPr>
        <p:blipFill>
          <a:blip r:embed="rId2"/>
          <a:stretch>
            <a:fillRect/>
          </a:stretch>
        </p:blipFill>
        <p:spPr>
          <a:xfrm>
            <a:off x="1677099" y="1171629"/>
            <a:ext cx="6154009" cy="3486637"/>
          </a:xfrm>
          <a:prstGeom prst="rect">
            <a:avLst/>
          </a:prstGeom>
        </p:spPr>
      </p:pic>
    </p:spTree>
    <p:extLst>
      <p:ext uri="{BB962C8B-B14F-4D97-AF65-F5344CB8AC3E}">
        <p14:creationId xmlns:p14="http://schemas.microsoft.com/office/powerpoint/2010/main" val="83619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536F560-F2AB-4DCC-AAF8-D4005FF778F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ubrik 1"/>
          <p:cNvSpPr>
            <a:spLocks noGrp="1"/>
          </p:cNvSpPr>
          <p:nvPr>
            <p:ph type="title"/>
          </p:nvPr>
        </p:nvSpPr>
        <p:spPr/>
        <p:txBody>
          <a:bodyPr/>
          <a:lstStyle/>
          <a:p>
            <a:r>
              <a:rPr lang="sv-SE" dirty="0"/>
              <a:t>DAGORDNING</a:t>
            </a:r>
          </a:p>
        </p:txBody>
      </p:sp>
      <p:sp>
        <p:nvSpPr>
          <p:cNvPr id="7" name="Platshållare för innehåll 2">
            <a:extLst>
              <a:ext uri="{FF2B5EF4-FFF2-40B4-BE49-F238E27FC236}">
                <a16:creationId xmlns:a16="http://schemas.microsoft.com/office/drawing/2014/main" id="{048EAF0D-39F7-4B27-BEAC-872646704F96}"/>
              </a:ext>
            </a:extLst>
          </p:cNvPr>
          <p:cNvSpPr txBox="1">
            <a:spLocks/>
          </p:cNvSpPr>
          <p:nvPr/>
        </p:nvSpPr>
        <p:spPr>
          <a:xfrm>
            <a:off x="1763688" y="1398166"/>
            <a:ext cx="6696744" cy="1742802"/>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100" dirty="0"/>
              <a:t>	</a:t>
            </a:r>
            <a:r>
              <a:rPr lang="sv-SE" sz="2100" dirty="0">
                <a:solidFill>
                  <a:schemeClr val="tx1">
                    <a:lumMod val="50000"/>
                    <a:lumOff val="50000"/>
                  </a:schemeClr>
                </a:solidFill>
              </a:rPr>
              <a:t>… … …</a:t>
            </a:r>
          </a:p>
          <a:p>
            <a:pPr marL="452438" indent="-452438">
              <a:buFont typeface="Arial" pitchFamily="34" charset="0"/>
              <a:buNone/>
            </a:pPr>
            <a:endParaRPr lang="sv-SE" sz="2100" dirty="0"/>
          </a:p>
          <a:p>
            <a:pPr marL="452438" indent="-452438">
              <a:buFont typeface="Arial" pitchFamily="34" charset="0"/>
              <a:buNone/>
            </a:pPr>
            <a:r>
              <a:rPr lang="sv-SE" sz="2100" dirty="0"/>
              <a:t>§ </a:t>
            </a:r>
            <a:r>
              <a:rPr lang="sv-SE" sz="2100" b="1" dirty="0"/>
              <a:t>20</a:t>
            </a:r>
            <a:r>
              <a:rPr lang="sv-SE" sz="2100" dirty="0"/>
              <a:t>	Seglingsprogram 2024.</a:t>
            </a:r>
          </a:p>
          <a:p>
            <a:pPr marL="452438" indent="-452438">
              <a:buFont typeface="Arial" pitchFamily="34" charset="0"/>
              <a:buNone/>
            </a:pPr>
            <a:endParaRPr lang="sv-SE" sz="2100" dirty="0"/>
          </a:p>
          <a:p>
            <a:pPr marL="452438" indent="-452438">
              <a:buFont typeface="Arial" pitchFamily="34" charset="0"/>
              <a:buNone/>
            </a:pPr>
            <a:r>
              <a:rPr lang="sv-SE" sz="2100" dirty="0"/>
              <a:t>§ </a:t>
            </a:r>
            <a:r>
              <a:rPr lang="sv-SE" sz="2100" b="1" dirty="0"/>
              <a:t>21</a:t>
            </a:r>
            <a:r>
              <a:rPr lang="sv-SE" sz="2100" dirty="0"/>
              <a:t>	Säsongens händelser.</a:t>
            </a:r>
          </a:p>
          <a:p>
            <a:pPr marL="452438" indent="-452438">
              <a:buFont typeface="Arial" pitchFamily="34" charset="0"/>
              <a:buNone/>
            </a:pPr>
            <a:endParaRPr lang="sv-SE" sz="2100" dirty="0"/>
          </a:p>
          <a:p>
            <a:pPr marL="452438" indent="-452438">
              <a:buFont typeface="Arial" pitchFamily="34" charset="0"/>
              <a:buNone/>
            </a:pPr>
            <a:endParaRPr lang="sv-SE" sz="2100" dirty="0"/>
          </a:p>
          <a:p>
            <a:pPr marL="452438" indent="-452438">
              <a:buFont typeface="Arial" pitchFamily="34" charset="0"/>
              <a:buNone/>
            </a:pPr>
            <a:r>
              <a:rPr lang="sv-SE" sz="2100" dirty="0">
                <a:solidFill>
                  <a:schemeClr val="tx1">
                    <a:lumMod val="50000"/>
                    <a:lumOff val="50000"/>
                  </a:schemeClr>
                </a:solidFill>
              </a:rPr>
              <a:t>§ </a:t>
            </a:r>
            <a:r>
              <a:rPr lang="sv-SE" sz="2100" b="1" dirty="0">
                <a:solidFill>
                  <a:schemeClr val="tx1">
                    <a:lumMod val="50000"/>
                    <a:lumOff val="50000"/>
                  </a:schemeClr>
                </a:solidFill>
              </a:rPr>
              <a:t>22</a:t>
            </a:r>
            <a:r>
              <a:rPr lang="sv-SE" sz="2100" dirty="0">
                <a:solidFill>
                  <a:schemeClr val="tx1">
                    <a:lumMod val="50000"/>
                    <a:lumOff val="50000"/>
                  </a:schemeClr>
                </a:solidFill>
              </a:rPr>
              <a:t>	Övriga frågor.</a:t>
            </a:r>
          </a:p>
          <a:p>
            <a:pPr>
              <a:buFont typeface="Arial" pitchFamily="34" charset="0"/>
              <a:buNone/>
            </a:pPr>
            <a:endParaRPr lang="sv-SE" dirty="0"/>
          </a:p>
          <a:p>
            <a:pPr>
              <a:buFont typeface="Arial" pitchFamily="34" charset="0"/>
              <a:buNone/>
            </a:pPr>
            <a:endParaRPr lang="sv-SE" dirty="0"/>
          </a:p>
          <a:p>
            <a:pPr>
              <a:buFont typeface="Arial" pitchFamily="34" charset="0"/>
              <a:buNone/>
            </a:pPr>
            <a:endParaRPr lang="sv-SE"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E9ABEF2E-E228-48ED-84B5-35C07D7F23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80" t="-1144" r="9659" b="49080"/>
          <a:stretch/>
        </p:blipFill>
        <p:spPr>
          <a:xfrm>
            <a:off x="792" y="-171400"/>
            <a:ext cx="9396536" cy="7200800"/>
          </a:xfrm>
          <a:prstGeom prst="rect">
            <a:avLst/>
          </a:prstGeom>
        </p:spPr>
      </p:pic>
      <p:sp>
        <p:nvSpPr>
          <p:cNvPr id="2" name="Rubrik 1"/>
          <p:cNvSpPr>
            <a:spLocks noGrp="1"/>
          </p:cNvSpPr>
          <p:nvPr>
            <p:ph type="title"/>
          </p:nvPr>
        </p:nvSpPr>
        <p:spPr>
          <a:xfrm>
            <a:off x="457200" y="145849"/>
            <a:ext cx="8229600" cy="1143000"/>
          </a:xfrm>
        </p:spPr>
        <p:txBody>
          <a:bodyPr>
            <a:normAutofit/>
          </a:bodyPr>
          <a:lstStyle/>
          <a:p>
            <a:r>
              <a:rPr lang="sv-SE" sz="3200" dirty="0"/>
              <a:t>Seglingsprogram 2024</a:t>
            </a:r>
          </a:p>
        </p:txBody>
      </p:sp>
      <p:sp>
        <p:nvSpPr>
          <p:cNvPr id="3" name="Platshållare för innehåll 2"/>
          <p:cNvSpPr>
            <a:spLocks noGrp="1"/>
          </p:cNvSpPr>
          <p:nvPr>
            <p:ph idx="1"/>
          </p:nvPr>
        </p:nvSpPr>
        <p:spPr>
          <a:xfrm>
            <a:off x="684360" y="1196752"/>
            <a:ext cx="8712968" cy="4104456"/>
          </a:xfrm>
        </p:spPr>
        <p:txBody>
          <a:bodyPr numCol="2">
            <a:normAutofit fontScale="92500" lnSpcReduction="20000"/>
          </a:bodyPr>
          <a:lstStyle/>
          <a:p>
            <a:pPr marL="254000" indent="-254000">
              <a:tabLst>
                <a:tab pos="1343025" algn="l"/>
                <a:tab pos="2970213" algn="l"/>
              </a:tabLst>
            </a:pPr>
            <a:r>
              <a:rPr lang="sv-SE" sz="1900" b="1" dirty="0" err="1">
                <a:effectLst/>
                <a:latin typeface="Calibri" panose="020F0502020204030204" pitchFamily="34" charset="0"/>
                <a:ea typeface="Calibri" panose="020F0502020204030204" pitchFamily="34" charset="0"/>
                <a:cs typeface="Calibri" panose="020F0502020204030204" pitchFamily="34" charset="0"/>
              </a:rPr>
              <a:t>Torsdagscup</a:t>
            </a:r>
            <a:r>
              <a:rPr lang="sv-SE" sz="1900" b="1" spc="-20" dirty="0">
                <a:effectLst/>
                <a:latin typeface="Calibri" panose="020F0502020204030204" pitchFamily="34" charset="0"/>
                <a:ea typeface="Calibri" panose="020F0502020204030204" pitchFamily="34" charset="0"/>
                <a:cs typeface="Calibri" panose="020F0502020204030204" pitchFamily="34" charset="0"/>
              </a:rPr>
              <a:t>:</a:t>
            </a:r>
            <a:br>
              <a:rPr lang="sv-SE" sz="1600" dirty="0">
                <a:effectLst/>
                <a:latin typeface="Calibri" panose="020F0502020204030204" pitchFamily="34" charset="0"/>
                <a:ea typeface="Calibri" panose="020F0502020204030204" pitchFamily="34" charset="0"/>
                <a:cs typeface="Calibri" panose="020F0502020204030204" pitchFamily="34" charset="0"/>
              </a:rPr>
            </a:br>
            <a:r>
              <a:rPr lang="sv-SE" sz="1600" dirty="0">
                <a:effectLst/>
                <a:latin typeface="Calibri" panose="020F0502020204030204" pitchFamily="34" charset="0"/>
                <a:ea typeface="Calibri" panose="020F0502020204030204" pitchFamily="34" charset="0"/>
                <a:cs typeface="Calibri" panose="020F0502020204030204" pitchFamily="34" charset="0"/>
              </a:rPr>
              <a:t>1, 8, 15, 22, 29 augusti samt 5 september med</a:t>
            </a:r>
            <a:br>
              <a:rPr lang="sv-SE" sz="1600" dirty="0">
                <a:effectLst/>
                <a:latin typeface="Calibri" panose="020F0502020204030204" pitchFamily="34" charset="0"/>
                <a:ea typeface="Calibri" panose="020F0502020204030204" pitchFamily="34" charset="0"/>
                <a:cs typeface="Calibri" panose="020F0502020204030204" pitchFamily="34" charset="0"/>
              </a:rPr>
            </a:br>
            <a:r>
              <a:rPr lang="sv-SE" sz="1600" b="1" dirty="0">
                <a:effectLst/>
                <a:latin typeface="Calibri" panose="020F0502020204030204" pitchFamily="34" charset="0"/>
                <a:ea typeface="Calibri" panose="020F0502020204030204" pitchFamily="34" charset="0"/>
                <a:cs typeface="Calibri" panose="020F0502020204030204" pitchFamily="34" charset="0"/>
              </a:rPr>
              <a:t>FINAL den 8 september</a:t>
            </a:r>
            <a:r>
              <a:rPr lang="sv-SE" sz="1600" dirty="0">
                <a:effectLst/>
                <a:latin typeface="Calibri" panose="020F0502020204030204" pitchFamily="34" charset="0"/>
                <a:ea typeface="Calibri" panose="020F0502020204030204" pitchFamily="34" charset="0"/>
                <a:cs typeface="Calibri" panose="020F0502020204030204" pitchFamily="34" charset="0"/>
              </a:rPr>
              <a:t>. </a:t>
            </a:r>
            <a:br>
              <a:rPr lang="sv-SE" sz="1600" dirty="0">
                <a:effectLst/>
                <a:latin typeface="Calibri" panose="020F0502020204030204" pitchFamily="34" charset="0"/>
                <a:ea typeface="Calibri" panose="020F0502020204030204" pitchFamily="34" charset="0"/>
                <a:cs typeface="Calibri" panose="020F0502020204030204" pitchFamily="34" charset="0"/>
              </a:rPr>
            </a:br>
            <a:endParaRPr lang="sv-SE" sz="1600" dirty="0">
              <a:effectLst/>
              <a:latin typeface="Calibri" panose="020F0502020204030204" pitchFamily="34" charset="0"/>
              <a:ea typeface="Calibri" panose="020F0502020204030204" pitchFamily="34" charset="0"/>
              <a:cs typeface="Calibri" panose="020F0502020204030204" pitchFamily="34" charset="0"/>
            </a:endParaRPr>
          </a:p>
          <a:p>
            <a:pPr marL="254000" indent="-254000">
              <a:tabLst>
                <a:tab pos="1343025" algn="l"/>
                <a:tab pos="2970213" algn="l"/>
              </a:tabLst>
            </a:pPr>
            <a:r>
              <a:rPr lang="sv-SE" sz="1800" b="1" dirty="0">
                <a:effectLst/>
                <a:latin typeface="Calibri" panose="020F0502020204030204" pitchFamily="34" charset="0"/>
                <a:ea typeface="Calibri" panose="020F0502020204030204" pitchFamily="34" charset="0"/>
              </a:rPr>
              <a:t>13 juli </a:t>
            </a:r>
            <a:r>
              <a:rPr lang="sv-SE" sz="1800" dirty="0">
                <a:effectLst/>
                <a:latin typeface="Calibri" panose="020F0502020204030204" pitchFamily="34" charset="0"/>
                <a:ea typeface="Calibri" panose="020F0502020204030204" pitchFamily="34" charset="0"/>
              </a:rPr>
              <a:t>	</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Motorbåtstävling </a:t>
            </a:r>
            <a:br>
              <a:rPr lang="sv-SE" sz="1800" dirty="0">
                <a:effectLst/>
                <a:latin typeface="Calibri" panose="020F0502020204030204" pitchFamily="34" charset="0"/>
                <a:ea typeface="Calibri" panose="020F0502020204030204" pitchFamily="34" charset="0"/>
              </a:rPr>
            </a:br>
            <a:endParaRPr lang="sv-SE" sz="1800" dirty="0">
              <a:effectLst/>
              <a:latin typeface="Calibri" panose="020F0502020204030204" pitchFamily="34" charset="0"/>
              <a:ea typeface="Calibri" panose="020F0502020204030204" pitchFamily="34" charset="0"/>
            </a:endParaRPr>
          </a:p>
          <a:p>
            <a:pPr marL="254000" indent="-254000">
              <a:tabLst>
                <a:tab pos="1343025" algn="l"/>
                <a:tab pos="2970213" algn="l"/>
              </a:tabLst>
            </a:pPr>
            <a:r>
              <a:rPr lang="sv-SE" sz="1800" b="1" dirty="0">
                <a:effectLst/>
                <a:latin typeface="Calibri" panose="020F0502020204030204" pitchFamily="34" charset="0"/>
                <a:ea typeface="Calibri" panose="020F0502020204030204" pitchFamily="34" charset="0"/>
              </a:rPr>
              <a:t>1 juni</a:t>
            </a:r>
            <a:br>
              <a:rPr lang="sv-SE" sz="1800" b="1"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CB66 – prova på segling </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med stänk av </a:t>
            </a:r>
            <a:r>
              <a:rPr lang="sv-SE" sz="1800" i="1" dirty="0">
                <a:effectLst/>
                <a:latin typeface="Calibri" panose="020F0502020204030204" pitchFamily="34" charset="0"/>
                <a:ea typeface="Calibri" panose="020F0502020204030204" pitchFamily="34" charset="0"/>
              </a:rPr>
              <a:t>No Emission</a:t>
            </a:r>
            <a:br>
              <a:rPr lang="sv-SE" sz="1800" i="1" dirty="0">
                <a:effectLst/>
                <a:latin typeface="Calibri" panose="020F0502020204030204" pitchFamily="34" charset="0"/>
                <a:ea typeface="Calibri" panose="020F0502020204030204" pitchFamily="34" charset="0"/>
              </a:rPr>
            </a:br>
            <a:endParaRPr lang="sv-SE" sz="1800" i="1" dirty="0">
              <a:effectLst/>
              <a:latin typeface="Calibri" panose="020F0502020204030204" pitchFamily="34" charset="0"/>
              <a:ea typeface="Calibri" panose="020F0502020204030204" pitchFamily="34" charset="0"/>
            </a:endParaRPr>
          </a:p>
          <a:p>
            <a:pPr marL="254000" indent="-254000">
              <a:tabLst>
                <a:tab pos="1343025" algn="l"/>
                <a:tab pos="2970213" algn="l"/>
              </a:tabLst>
            </a:pPr>
            <a:r>
              <a:rPr lang="sv-SE" sz="1800" b="1" dirty="0">
                <a:effectLst/>
                <a:latin typeface="Calibri" panose="020F0502020204030204" pitchFamily="34" charset="0"/>
                <a:ea typeface="Calibri" panose="020F0502020204030204" pitchFamily="34" charset="0"/>
              </a:rPr>
              <a:t>5 juni </a:t>
            </a:r>
            <a:r>
              <a:rPr lang="sv-SE" sz="1800" dirty="0">
                <a:effectLst/>
                <a:latin typeface="Calibri" panose="020F0502020204030204" pitchFamily="34" charset="0"/>
                <a:ea typeface="Calibri" panose="020F0502020204030204" pitchFamily="34" charset="0"/>
              </a:rPr>
              <a:t>(</a:t>
            </a:r>
            <a:r>
              <a:rPr lang="sv-SE" sz="1800" dirty="0" err="1">
                <a:effectLst/>
                <a:latin typeface="Calibri" panose="020F0502020204030204" pitchFamily="34" charset="0"/>
                <a:ea typeface="Calibri" panose="020F0502020204030204" pitchFamily="34" charset="0"/>
              </a:rPr>
              <a:t>m.fl</a:t>
            </a:r>
            <a:r>
              <a:rPr lang="sv-SE" sz="1800" dirty="0">
                <a:effectLst/>
                <a:latin typeface="Calibri" panose="020F0502020204030204" pitchFamily="34" charset="0"/>
                <a:ea typeface="Calibri" panose="020F0502020204030204" pitchFamily="34" charset="0"/>
              </a:rPr>
              <a:t>)	</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CB66 </a:t>
            </a:r>
            <a:r>
              <a:rPr lang="sv-SE" sz="1800" dirty="0" err="1">
                <a:effectLst/>
                <a:latin typeface="Calibri" panose="020F0502020204030204" pitchFamily="34" charset="0"/>
                <a:ea typeface="Calibri" panose="020F0502020204030204" pitchFamily="34" charset="0"/>
              </a:rPr>
              <a:t>Sprintcup</a:t>
            </a:r>
            <a:r>
              <a:rPr lang="sv-SE" sz="1800" dirty="0">
                <a:effectLst/>
                <a:latin typeface="Calibri" panose="020F0502020204030204" pitchFamily="34" charset="0"/>
                <a:ea typeface="Calibri" panose="020F0502020204030204" pitchFamily="34" charset="0"/>
              </a:rPr>
              <a:t> – </a:t>
            </a:r>
            <a:r>
              <a:rPr lang="sv-SE" sz="1800" i="1" dirty="0" err="1">
                <a:effectLst/>
                <a:latin typeface="Calibri" panose="020F0502020204030204" pitchFamily="34" charset="0"/>
                <a:ea typeface="Calibri" panose="020F0502020204030204" pitchFamily="34" charset="0"/>
              </a:rPr>
              <a:t>European</a:t>
            </a:r>
            <a:r>
              <a:rPr lang="sv-SE" sz="1800" i="1" dirty="0">
                <a:effectLst/>
                <a:latin typeface="Calibri" panose="020F0502020204030204" pitchFamily="34" charset="0"/>
                <a:ea typeface="Calibri" panose="020F0502020204030204" pitchFamily="34" charset="0"/>
              </a:rPr>
              <a:t> </a:t>
            </a:r>
            <a:r>
              <a:rPr lang="sv-SE" sz="1800" i="1" dirty="0" err="1">
                <a:effectLst/>
                <a:latin typeface="Calibri" panose="020F0502020204030204" pitchFamily="34" charset="0"/>
                <a:ea typeface="Calibri" panose="020F0502020204030204" pitchFamily="34" charset="0"/>
              </a:rPr>
              <a:t>Sailing</a:t>
            </a:r>
            <a:r>
              <a:rPr lang="sv-SE" sz="1800" i="1" dirty="0">
                <a:effectLst/>
                <a:latin typeface="Calibri" panose="020F0502020204030204" pitchFamily="34" charset="0"/>
                <a:ea typeface="Calibri" panose="020F0502020204030204" pitchFamily="34" charset="0"/>
              </a:rPr>
              <a:t> League</a:t>
            </a:r>
            <a:r>
              <a:rPr lang="sv-SE" sz="1800" dirty="0">
                <a:effectLst/>
                <a:latin typeface="Calibri" panose="020F0502020204030204" pitchFamily="34" charset="0"/>
                <a:ea typeface="Calibri" panose="020F0502020204030204" pitchFamily="34" charset="0"/>
              </a:rPr>
              <a:t>, även  den </a:t>
            </a:r>
            <a:r>
              <a:rPr lang="sv-SE" sz="1800" b="1" dirty="0">
                <a:effectLst/>
                <a:latin typeface="Calibri" panose="020F0502020204030204" pitchFamily="34" charset="0"/>
                <a:ea typeface="Calibri" panose="020F0502020204030204" pitchFamily="34" charset="0"/>
              </a:rPr>
              <a:t>26/6</a:t>
            </a:r>
            <a:r>
              <a:rPr lang="sv-SE" sz="1800" dirty="0">
                <a:effectLst/>
                <a:latin typeface="Calibri" panose="020F0502020204030204" pitchFamily="34" charset="0"/>
                <a:ea typeface="Calibri" panose="020F0502020204030204" pitchFamily="34" charset="0"/>
              </a:rPr>
              <a:t>  och final  den </a:t>
            </a:r>
            <a:r>
              <a:rPr lang="sv-SE" sz="1800" b="1" dirty="0">
                <a:effectLst/>
                <a:latin typeface="Calibri" panose="020F0502020204030204" pitchFamily="34" charset="0"/>
                <a:ea typeface="Calibri" panose="020F0502020204030204" pitchFamily="34" charset="0"/>
              </a:rPr>
              <a:t>7/9</a:t>
            </a:r>
            <a:r>
              <a:rPr lang="sv-SE" sz="1800" dirty="0">
                <a:effectLst/>
                <a:latin typeface="Calibri" panose="020F0502020204030204" pitchFamily="34" charset="0"/>
                <a:ea typeface="Calibri" panose="020F0502020204030204" pitchFamily="34" charset="0"/>
              </a:rPr>
              <a:t>.</a:t>
            </a:r>
          </a:p>
          <a:p>
            <a:pPr marL="254000" indent="-254000">
              <a:tabLst>
                <a:tab pos="1343025" algn="l"/>
                <a:tab pos="2970213" algn="l"/>
              </a:tabLst>
            </a:pPr>
            <a:endParaRPr lang="sv-SE" sz="1800" dirty="0">
              <a:effectLst/>
              <a:latin typeface="Calibri" panose="020F0502020204030204" pitchFamily="34" charset="0"/>
              <a:ea typeface="Calibri" panose="020F0502020204030204" pitchFamily="34" charset="0"/>
            </a:endParaRPr>
          </a:p>
          <a:p>
            <a:pPr marL="254000" indent="-254000">
              <a:tabLst>
                <a:tab pos="1343025" algn="l"/>
                <a:tab pos="2970213" algn="l"/>
              </a:tabLst>
            </a:pPr>
            <a:r>
              <a:rPr lang="sv-SE" sz="1800" b="1" dirty="0">
                <a:latin typeface="Calibri" panose="020F0502020204030204" pitchFamily="34" charset="0"/>
                <a:ea typeface="Calibri" panose="020F0502020204030204" pitchFamily="34" charset="0"/>
              </a:rPr>
              <a:t>9 juni </a:t>
            </a:r>
            <a:r>
              <a:rPr lang="sv-SE" sz="1800" dirty="0">
                <a:latin typeface="Calibri" panose="020F0502020204030204" pitchFamily="34" charset="0"/>
                <a:ea typeface="Calibri" panose="020F0502020204030204" pitchFamily="34" charset="0"/>
              </a:rPr>
              <a:t>(alt. 16 juni)</a:t>
            </a:r>
            <a:br>
              <a:rPr lang="sv-SE" sz="1800" dirty="0">
                <a:latin typeface="Calibri" panose="020F0502020204030204" pitchFamily="34" charset="0"/>
                <a:ea typeface="Calibri" panose="020F0502020204030204" pitchFamily="34" charset="0"/>
              </a:rPr>
            </a:br>
            <a:r>
              <a:rPr lang="sv-SE" sz="1800" dirty="0">
                <a:latin typeface="Calibri" panose="020F0502020204030204" pitchFamily="34" charset="0"/>
                <a:ea typeface="Calibri" panose="020F0502020204030204" pitchFamily="34" charset="0"/>
              </a:rPr>
              <a:t>GSS </a:t>
            </a:r>
            <a:r>
              <a:rPr lang="sv-SE" sz="1800" dirty="0" err="1">
                <a:latin typeface="Calibri" panose="020F0502020204030204" pitchFamily="34" charset="0"/>
                <a:ea typeface="Calibri" panose="020F0502020204030204" pitchFamily="34" charset="0"/>
              </a:rPr>
              <a:t>MidsommarRegatta</a:t>
            </a:r>
            <a:br>
              <a:rPr lang="sv-SE" sz="1800" dirty="0">
                <a:latin typeface="Calibri" panose="020F0502020204030204" pitchFamily="34" charset="0"/>
                <a:ea typeface="Calibri" panose="020F0502020204030204" pitchFamily="34" charset="0"/>
              </a:rPr>
            </a:br>
            <a:endParaRPr lang="sv-SE" sz="1800" b="1" dirty="0">
              <a:effectLst/>
              <a:latin typeface="Calibri" panose="020F0502020204030204" pitchFamily="34" charset="0"/>
              <a:ea typeface="Calibri" panose="020F0502020204030204" pitchFamily="34" charset="0"/>
            </a:endParaRPr>
          </a:p>
          <a:p>
            <a:pPr marL="254000" indent="-254000">
              <a:tabLst>
                <a:tab pos="1343025" algn="l"/>
                <a:tab pos="2970213" algn="l"/>
              </a:tabLst>
            </a:pPr>
            <a:r>
              <a:rPr lang="sv-SE" sz="1800" b="1" dirty="0">
                <a:effectLst/>
                <a:latin typeface="Calibri" panose="020F0502020204030204" pitchFamily="34" charset="0"/>
                <a:ea typeface="Calibri" panose="020F0502020204030204" pitchFamily="34" charset="0"/>
              </a:rPr>
              <a:t>15-16 juni </a:t>
            </a:r>
            <a:r>
              <a:rPr lang="sv-SE" sz="1800" dirty="0">
                <a:effectLst/>
                <a:latin typeface="Calibri" panose="020F0502020204030204" pitchFamily="34" charset="0"/>
                <a:ea typeface="Calibri" panose="020F0502020204030204" pitchFamily="34" charset="0"/>
              </a:rPr>
              <a:t>	</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CB66 kval till Sprint-SM</a:t>
            </a:r>
            <a:br>
              <a:rPr lang="sv-SE" sz="1800" dirty="0">
                <a:effectLst/>
                <a:latin typeface="Calibri" panose="020F0502020204030204" pitchFamily="34" charset="0"/>
                <a:ea typeface="Calibri" panose="020F0502020204030204" pitchFamily="34" charset="0"/>
              </a:rPr>
            </a:br>
            <a:endParaRPr lang="sv-SE" sz="1800" dirty="0">
              <a:effectLst/>
              <a:latin typeface="Calibri" panose="020F0502020204030204" pitchFamily="34" charset="0"/>
              <a:ea typeface="Calibri" panose="020F0502020204030204" pitchFamily="34" charset="0"/>
            </a:endParaRPr>
          </a:p>
          <a:p>
            <a:pPr marL="254000" indent="-254000">
              <a:tabLst>
                <a:tab pos="1343025" algn="l"/>
                <a:tab pos="2970213" algn="l"/>
              </a:tabLst>
            </a:pPr>
            <a:r>
              <a:rPr lang="sv-SE" sz="1800" b="1" dirty="0">
                <a:effectLst/>
                <a:latin typeface="Calibri" panose="020F0502020204030204" pitchFamily="34" charset="0"/>
                <a:ea typeface="Calibri" panose="020F0502020204030204" pitchFamily="34" charset="0"/>
              </a:rPr>
              <a:t>9-11 augusti</a:t>
            </a:r>
            <a:r>
              <a:rPr lang="sv-SE" sz="1800" dirty="0">
                <a:effectLst/>
                <a:latin typeface="Calibri" panose="020F0502020204030204" pitchFamily="34" charset="0"/>
                <a:ea typeface="Calibri" panose="020F0502020204030204" pitchFamily="34" charset="0"/>
              </a:rPr>
              <a:t>	</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SM 606</a:t>
            </a:r>
            <a:br>
              <a:rPr lang="sv-SE" sz="1800" dirty="0">
                <a:effectLst/>
                <a:latin typeface="Calibri" panose="020F0502020204030204" pitchFamily="34" charset="0"/>
                <a:ea typeface="Calibri" panose="020F0502020204030204" pitchFamily="34" charset="0"/>
              </a:rPr>
            </a:br>
            <a:endParaRPr lang="sv-SE" sz="1800" dirty="0">
              <a:effectLst/>
              <a:latin typeface="Calibri" panose="020F0502020204030204" pitchFamily="34" charset="0"/>
              <a:ea typeface="Calibri" panose="020F0502020204030204" pitchFamily="34" charset="0"/>
            </a:endParaRPr>
          </a:p>
          <a:p>
            <a:pPr marL="254000" indent="-254000">
              <a:tabLst>
                <a:tab pos="1343025" algn="l"/>
                <a:tab pos="2970213" algn="l"/>
              </a:tabLst>
            </a:pPr>
            <a:r>
              <a:rPr lang="sv-SE" sz="1800" b="1" dirty="0">
                <a:effectLst/>
                <a:latin typeface="Calibri" panose="020F0502020204030204" pitchFamily="34" charset="0"/>
                <a:ea typeface="Calibri" panose="020F0502020204030204" pitchFamily="34" charset="0"/>
              </a:rPr>
              <a:t>31 augusti </a:t>
            </a:r>
            <a:r>
              <a:rPr lang="sv-SE" sz="1800" dirty="0">
                <a:effectLst/>
                <a:latin typeface="Calibri" panose="020F0502020204030204" pitchFamily="34" charset="0"/>
                <a:ea typeface="Calibri" panose="020F0502020204030204" pitchFamily="34" charset="0"/>
              </a:rPr>
              <a:t>	</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GSS Högtidsregatta  samt  </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KM för juniorerna</a:t>
            </a:r>
            <a:br>
              <a:rPr lang="sv-SE" sz="1800" dirty="0">
                <a:effectLst/>
                <a:latin typeface="Calibri" panose="020F0502020204030204" pitchFamily="34" charset="0"/>
                <a:ea typeface="Calibri" panose="020F0502020204030204" pitchFamily="34" charset="0"/>
              </a:rPr>
            </a:br>
            <a:endParaRPr lang="sv-SE" sz="1800" dirty="0">
              <a:effectLst/>
              <a:latin typeface="Calibri" panose="020F0502020204030204" pitchFamily="34" charset="0"/>
              <a:ea typeface="Calibri" panose="020F0502020204030204" pitchFamily="34" charset="0"/>
            </a:endParaRPr>
          </a:p>
          <a:p>
            <a:pPr marL="254000" indent="-254000">
              <a:tabLst>
                <a:tab pos="1343025" algn="l"/>
                <a:tab pos="2970213" algn="l"/>
              </a:tabLst>
            </a:pPr>
            <a:r>
              <a:rPr lang="sv-SE" sz="1800" b="1" dirty="0">
                <a:effectLst/>
                <a:latin typeface="Calibri" panose="020F0502020204030204" pitchFamily="34" charset="0"/>
                <a:ea typeface="Calibri" panose="020F0502020204030204" pitchFamily="34" charset="0"/>
              </a:rPr>
              <a:t>7 september </a:t>
            </a:r>
            <a:r>
              <a:rPr lang="sv-SE" sz="1800" dirty="0">
                <a:effectLst/>
                <a:latin typeface="Calibri" panose="020F0502020204030204" pitchFamily="34" charset="0"/>
                <a:ea typeface="Calibri" panose="020F0502020204030204" pitchFamily="34" charset="0"/>
              </a:rPr>
              <a:t>	</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Punchpokalen i samarbete med GSS</a:t>
            </a:r>
            <a:br>
              <a:rPr lang="sv-SE" sz="1800" dirty="0">
                <a:effectLst/>
                <a:latin typeface="Calibri" panose="020F0502020204030204" pitchFamily="34" charset="0"/>
                <a:ea typeface="Calibri" panose="020F0502020204030204" pitchFamily="34" charset="0"/>
              </a:rPr>
            </a:br>
            <a:endParaRPr lang="sv-SE" sz="1800" dirty="0">
              <a:effectLst/>
              <a:latin typeface="Calibri" panose="020F0502020204030204" pitchFamily="34" charset="0"/>
              <a:ea typeface="Calibri" panose="020F0502020204030204" pitchFamily="34" charset="0"/>
            </a:endParaRPr>
          </a:p>
          <a:p>
            <a:pPr marL="254000" indent="-254000">
              <a:tabLst>
                <a:tab pos="1343025" algn="l"/>
                <a:tab pos="2970213" algn="l"/>
              </a:tabLst>
            </a:pPr>
            <a:r>
              <a:rPr lang="sv-SE" sz="1800" b="1" dirty="0">
                <a:effectLst/>
                <a:latin typeface="Calibri" panose="020F0502020204030204" pitchFamily="34" charset="0"/>
                <a:ea typeface="Calibri" panose="020F0502020204030204" pitchFamily="34" charset="0"/>
              </a:rPr>
              <a:t>24 maj</a:t>
            </a:r>
            <a:br>
              <a:rPr lang="sv-SE" sz="1800" b="1" dirty="0">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GSS medlemskväll i klubbhuset.</a:t>
            </a:r>
            <a:endParaRPr lang="sv-SE"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1266" name="Picture 2" descr="Bildresultat för gif sailor boat">
            <a:extLst>
              <a:ext uri="{FF2B5EF4-FFF2-40B4-BE49-F238E27FC236}">
                <a16:creationId xmlns:a16="http://schemas.microsoft.com/office/drawing/2014/main" id="{C0CCA4FF-BF0D-4DFA-A620-2379F4B34B2D}"/>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1" y="5652145"/>
            <a:ext cx="1512168" cy="15121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8000">
    <p:wipe/>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dirty="0"/>
              <a:t>Säsongens händelser</a:t>
            </a:r>
          </a:p>
        </p:txBody>
      </p:sp>
      <p:sp>
        <p:nvSpPr>
          <p:cNvPr id="3" name="Platshållare för innehåll 2"/>
          <p:cNvSpPr>
            <a:spLocks noGrp="1"/>
          </p:cNvSpPr>
          <p:nvPr>
            <p:ph idx="1"/>
          </p:nvPr>
        </p:nvSpPr>
        <p:spPr>
          <a:xfrm>
            <a:off x="2771800" y="1268760"/>
            <a:ext cx="5698976" cy="5400600"/>
          </a:xfrm>
        </p:spPr>
        <p:txBody>
          <a:bodyPr numCol="1">
            <a:normAutofit fontScale="92500" lnSpcReduction="10000"/>
          </a:bodyPr>
          <a:lstStyle/>
          <a:p>
            <a:pPr>
              <a:buNone/>
              <a:tabLst>
                <a:tab pos="2328863" algn="l"/>
              </a:tabLst>
            </a:pPr>
            <a:r>
              <a:rPr lang="sv-SE" sz="1800" b="1" dirty="0"/>
              <a:t>SJÖSÄTTNING</a:t>
            </a:r>
            <a:r>
              <a:rPr lang="sv-SE" sz="1800" dirty="0"/>
              <a:t>/UPPTAGNING HUSSE</a:t>
            </a:r>
            <a:br>
              <a:rPr lang="sv-SE" sz="1800" b="1" dirty="0"/>
            </a:br>
            <a:r>
              <a:rPr lang="sv-SE" sz="1800" dirty="0"/>
              <a:t>Sjösättning:    lördagen den  </a:t>
            </a:r>
            <a:r>
              <a:rPr lang="sv-SE" sz="1800" b="1" dirty="0"/>
              <a:t>11 maj </a:t>
            </a:r>
            <a:r>
              <a:rPr lang="sv-SE" sz="1800" dirty="0"/>
              <a:t> start 08.00.</a:t>
            </a:r>
            <a:br>
              <a:rPr lang="sv-SE" sz="1800" dirty="0"/>
            </a:br>
            <a:r>
              <a:rPr lang="sv-SE" sz="1800" dirty="0"/>
              <a:t>Upptagning:   lördagen den  21 september</a:t>
            </a:r>
            <a:r>
              <a:rPr lang="sv-SE" sz="1800" b="1" dirty="0"/>
              <a:t>.</a:t>
            </a:r>
            <a:br>
              <a:rPr lang="sv-SE" sz="1800" dirty="0"/>
            </a:br>
            <a:endParaRPr lang="sv-SE" sz="1800" dirty="0"/>
          </a:p>
          <a:p>
            <a:pPr>
              <a:lnSpc>
                <a:spcPct val="110000"/>
              </a:lnSpc>
              <a:buNone/>
              <a:tabLst>
                <a:tab pos="2328863" algn="l"/>
              </a:tabLst>
            </a:pPr>
            <a:r>
              <a:rPr lang="sv-SE" sz="1800" b="1" dirty="0"/>
              <a:t>GSS ARBETSDAGAR</a:t>
            </a:r>
            <a:br>
              <a:rPr lang="sv-SE" sz="1800" b="1" dirty="0"/>
            </a:br>
            <a:r>
              <a:rPr lang="sv-SE" sz="1800" dirty="0"/>
              <a:t>Vårens   arbetsdagar:   </a:t>
            </a:r>
            <a:r>
              <a:rPr lang="sv-SE" sz="1800" b="1" dirty="0"/>
              <a:t>12 maj </a:t>
            </a:r>
            <a:r>
              <a:rPr lang="sv-SE" sz="1800" dirty="0"/>
              <a:t>samt </a:t>
            </a:r>
            <a:r>
              <a:rPr lang="sv-SE" sz="1800" b="1" dirty="0"/>
              <a:t>18 maj</a:t>
            </a:r>
            <a:br>
              <a:rPr lang="sv-SE" sz="1800" dirty="0"/>
            </a:br>
            <a:r>
              <a:rPr lang="sv-SE" sz="1800" dirty="0"/>
              <a:t>höstens arbetsdagar:   14 - 15 september.</a:t>
            </a:r>
          </a:p>
          <a:p>
            <a:pPr>
              <a:buNone/>
              <a:tabLst>
                <a:tab pos="2328863" algn="l"/>
              </a:tabLst>
            </a:pPr>
            <a:endParaRPr lang="sv-SE" sz="1800" dirty="0">
              <a:effectLst/>
              <a:latin typeface="Calibri" panose="020F0502020204030204" pitchFamily="34" charset="0"/>
              <a:ea typeface="Calibri" panose="020F0502020204030204" pitchFamily="34" charset="0"/>
            </a:endParaRPr>
          </a:p>
          <a:p>
            <a:pPr>
              <a:buNone/>
              <a:tabLst>
                <a:tab pos="2328863" algn="l"/>
              </a:tabLst>
            </a:pPr>
            <a:r>
              <a:rPr lang="sv-SE" sz="1800" b="1" dirty="0">
                <a:effectLst/>
                <a:latin typeface="Calibri" panose="020F0502020204030204" pitchFamily="34" charset="0"/>
                <a:ea typeface="Calibri" panose="020F0502020204030204" pitchFamily="34" charset="0"/>
              </a:rPr>
              <a:t>BOMMAR</a:t>
            </a:r>
          </a:p>
          <a:p>
            <a:pPr>
              <a:buNone/>
              <a:tabLst>
                <a:tab pos="1433513" algn="l"/>
              </a:tabLst>
            </a:pPr>
            <a:r>
              <a:rPr lang="sv-SE" sz="1800" dirty="0">
                <a:effectLst/>
                <a:latin typeface="Calibri" panose="020F0502020204030204" pitchFamily="34" charset="0"/>
                <a:ea typeface="Calibri" panose="020F0502020204030204" pitchFamily="34" charset="0"/>
              </a:rPr>
              <a:t>	Iläggning:</a:t>
            </a:r>
            <a:r>
              <a:rPr lang="sv-SE" sz="1800" spc="-20" dirty="0">
                <a:effectLst/>
                <a:latin typeface="Calibri" panose="020F0502020204030204" pitchFamily="34" charset="0"/>
                <a:ea typeface="Calibri" panose="020F0502020204030204" pitchFamily="34" charset="0"/>
              </a:rPr>
              <a:t>	</a:t>
            </a:r>
            <a:r>
              <a:rPr lang="sv-SE" sz="1800" b="1" spc="-20" dirty="0">
                <a:effectLst/>
                <a:latin typeface="Calibri" panose="020F0502020204030204" pitchFamily="34" charset="0"/>
                <a:ea typeface="Calibri" panose="020F0502020204030204" pitchFamily="34" charset="0"/>
              </a:rPr>
              <a:t>20 april  </a:t>
            </a:r>
            <a:br>
              <a:rPr lang="sv-SE" sz="1800" spc="-20" dirty="0">
                <a:effectLst/>
                <a:latin typeface="Calibri" panose="020F0502020204030204" pitchFamily="34" charset="0"/>
                <a:ea typeface="Calibri" panose="020F0502020204030204" pitchFamily="34" charset="0"/>
              </a:rPr>
            </a:br>
            <a:r>
              <a:rPr lang="sv-SE" sz="1800" spc="-20" dirty="0">
                <a:effectLst/>
                <a:latin typeface="Calibri" panose="020F0502020204030204" pitchFamily="34" charset="0"/>
                <a:ea typeface="Calibri" panose="020F0502020204030204" pitchFamily="34" charset="0"/>
              </a:rPr>
              <a:t>Upptagning:	19 oktober</a:t>
            </a:r>
          </a:p>
          <a:p>
            <a:pPr>
              <a:buNone/>
              <a:tabLst>
                <a:tab pos="1433513" algn="l"/>
              </a:tabLst>
            </a:pPr>
            <a:endParaRPr lang="sv-SE" sz="1800" spc="-20" dirty="0">
              <a:effectLst/>
              <a:latin typeface="Calibri" panose="020F0502020204030204" pitchFamily="34" charset="0"/>
              <a:ea typeface="Calibri" panose="020F0502020204030204" pitchFamily="34" charset="0"/>
            </a:endParaRPr>
          </a:p>
          <a:p>
            <a:pPr>
              <a:buNone/>
              <a:tabLst>
                <a:tab pos="1433513" algn="l"/>
              </a:tabLst>
            </a:pPr>
            <a:r>
              <a:rPr lang="sv-SE" sz="1800" b="1" dirty="0">
                <a:effectLst/>
                <a:latin typeface="Calibri" panose="020F0502020204030204" pitchFamily="34" charset="0"/>
                <a:ea typeface="Calibri" panose="020F0502020204030204" pitchFamily="34" charset="0"/>
              </a:rPr>
              <a:t>JOLLEBRYGGOR samt FÖLJEBÅTAR</a:t>
            </a:r>
          </a:p>
          <a:p>
            <a:pPr>
              <a:buNone/>
              <a:tabLst>
                <a:tab pos="1433513" algn="l"/>
              </a:tabLst>
            </a:pPr>
            <a:r>
              <a:rPr lang="sv-SE" sz="1800" b="1" dirty="0">
                <a:effectLst/>
                <a:latin typeface="Calibri" panose="020F0502020204030204" pitchFamily="34" charset="0"/>
                <a:ea typeface="Calibri" panose="020F0502020204030204" pitchFamily="34" charset="0"/>
              </a:rPr>
              <a:t>	</a:t>
            </a:r>
            <a:r>
              <a:rPr lang="sv-SE" sz="1800" dirty="0">
                <a:effectLst/>
                <a:latin typeface="Calibri" panose="020F0502020204030204" pitchFamily="34" charset="0"/>
                <a:ea typeface="Calibri" panose="020F0502020204030204" pitchFamily="34" charset="0"/>
              </a:rPr>
              <a:t>Iläggning:	</a:t>
            </a:r>
            <a:r>
              <a:rPr lang="sv-SE" sz="1800" b="1" dirty="0">
                <a:effectLst/>
                <a:latin typeface="Calibri" panose="020F0502020204030204" pitchFamily="34" charset="0"/>
                <a:ea typeface="Calibri" panose="020F0502020204030204" pitchFamily="34" charset="0"/>
              </a:rPr>
              <a:t>27 april</a:t>
            </a:r>
          </a:p>
          <a:p>
            <a:pPr>
              <a:buNone/>
              <a:tabLst>
                <a:tab pos="1257300" algn="l"/>
                <a:tab pos="1885950" algn="l"/>
                <a:tab pos="2243138" algn="l"/>
              </a:tabLst>
            </a:pPr>
            <a:endParaRPr lang="en-US" sz="1800" dirty="0"/>
          </a:p>
          <a:p>
            <a:pPr defTabSz="630238">
              <a:buNone/>
              <a:tabLst>
                <a:tab pos="715963" algn="l"/>
                <a:tab pos="1611313" algn="l"/>
                <a:tab pos="2328863" algn="l"/>
              </a:tabLst>
            </a:pPr>
            <a:r>
              <a:rPr lang="sv-SE" sz="1800" b="1" dirty="0"/>
              <a:t>GSS SEGLARSKOLA </a:t>
            </a:r>
            <a:br>
              <a:rPr lang="sv-SE" sz="1800" b="1" dirty="0"/>
            </a:br>
            <a:r>
              <a:rPr lang="sv-SE" sz="1800" dirty="0"/>
              <a:t>1:</a:t>
            </a:r>
            <a:r>
              <a:rPr lang="sv-SE" sz="1800" b="1" dirty="0"/>
              <a:t>	</a:t>
            </a:r>
            <a:r>
              <a:rPr lang="sv-SE" sz="1800" dirty="0"/>
              <a:t>sön-</a:t>
            </a:r>
            <a:r>
              <a:rPr lang="sv-SE" sz="1800" dirty="0" err="1"/>
              <a:t>tors</a:t>
            </a:r>
            <a:r>
              <a:rPr lang="sv-SE" sz="1800" dirty="0"/>
              <a:t> 	16 juni	-  20 juni</a:t>
            </a:r>
            <a:br>
              <a:rPr lang="sv-SE" sz="1800" dirty="0"/>
            </a:br>
            <a:r>
              <a:rPr lang="sv-SE" sz="1800" dirty="0"/>
              <a:t>2:	mån-fre 	24 juni	-  28 juni</a:t>
            </a:r>
            <a:br>
              <a:rPr lang="sv-SE" sz="1800" dirty="0"/>
            </a:br>
            <a:r>
              <a:rPr lang="sv-SE" sz="1800" dirty="0"/>
              <a:t>3:	mån-fre 	  1 juli 	-    5 juli	</a:t>
            </a:r>
            <a:br>
              <a:rPr lang="sv-SE" sz="1800" dirty="0"/>
            </a:br>
            <a:endParaRPr lang="en-US" sz="1800" dirty="0"/>
          </a:p>
          <a:p>
            <a:pPr>
              <a:buNone/>
            </a:pPr>
            <a:endParaRPr lang="sv-SE" sz="1800" b="1" dirty="0"/>
          </a:p>
        </p:txBody>
      </p:sp>
      <p:pic>
        <p:nvPicPr>
          <p:cNvPr id="5" name="Picture 6" descr="Bildresultat för art sea bird gif">
            <a:extLst>
              <a:ext uri="{FF2B5EF4-FFF2-40B4-BE49-F238E27FC236}">
                <a16:creationId xmlns:a16="http://schemas.microsoft.com/office/drawing/2014/main" id="{A1799AA9-A290-4780-B9FA-D445C12E2D5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2132856"/>
            <a:ext cx="3319590" cy="331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326794"/>
      </p:ext>
    </p:extLst>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A6173C7-ACCA-41AD-87B2-2812B22DC8B3}"/>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ubrik 1"/>
          <p:cNvSpPr>
            <a:spLocks noGrp="1"/>
          </p:cNvSpPr>
          <p:nvPr>
            <p:ph type="title"/>
          </p:nvPr>
        </p:nvSpPr>
        <p:spPr/>
        <p:txBody>
          <a:bodyPr/>
          <a:lstStyle/>
          <a:p>
            <a:r>
              <a:rPr lang="sv-SE" dirty="0"/>
              <a:t>DAGORDNING</a:t>
            </a:r>
          </a:p>
        </p:txBody>
      </p:sp>
      <p:sp>
        <p:nvSpPr>
          <p:cNvPr id="9" name="Platshållare för innehåll 2">
            <a:extLst>
              <a:ext uri="{FF2B5EF4-FFF2-40B4-BE49-F238E27FC236}">
                <a16:creationId xmlns:a16="http://schemas.microsoft.com/office/drawing/2014/main" id="{CC50FAE7-EA2B-4A5A-92E4-E04BF19C3713}"/>
              </a:ext>
            </a:extLst>
          </p:cNvPr>
          <p:cNvSpPr txBox="1">
            <a:spLocks/>
          </p:cNvSpPr>
          <p:nvPr/>
        </p:nvSpPr>
        <p:spPr>
          <a:xfrm>
            <a:off x="1763688" y="1398166"/>
            <a:ext cx="6696744" cy="662682"/>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2438" indent="-452438">
              <a:buFont typeface="Arial" pitchFamily="34" charset="0"/>
              <a:buNone/>
            </a:pPr>
            <a:r>
              <a:rPr lang="sv-SE" sz="2700" dirty="0"/>
              <a:t>	</a:t>
            </a:r>
            <a:r>
              <a:rPr lang="sv-SE" sz="2700" dirty="0">
                <a:solidFill>
                  <a:schemeClr val="tx1">
                    <a:lumMod val="50000"/>
                    <a:lumOff val="50000"/>
                  </a:schemeClr>
                </a:solidFill>
              </a:rPr>
              <a:t>… … …</a:t>
            </a:r>
          </a:p>
          <a:p>
            <a:pPr marL="452438" indent="-452438">
              <a:buFont typeface="Arial" pitchFamily="34" charset="0"/>
              <a:buNone/>
            </a:pPr>
            <a:endParaRPr lang="sv-SE" sz="2700" dirty="0"/>
          </a:p>
          <a:p>
            <a:pPr marL="452438" indent="-452438">
              <a:buFont typeface="Arial" pitchFamily="34" charset="0"/>
              <a:buNone/>
            </a:pPr>
            <a:r>
              <a:rPr lang="sv-SE" sz="2700" dirty="0"/>
              <a:t>§ </a:t>
            </a:r>
            <a:r>
              <a:rPr lang="sv-SE" sz="2700" b="1" dirty="0"/>
              <a:t>22</a:t>
            </a:r>
            <a:r>
              <a:rPr lang="sv-SE" sz="2700" dirty="0"/>
              <a:t>	Övriga frågor.</a:t>
            </a:r>
          </a:p>
          <a:p>
            <a:pPr>
              <a:buFont typeface="Arial" pitchFamily="34" charset="0"/>
              <a:buNone/>
            </a:pPr>
            <a:endParaRPr lang="sv-SE" dirty="0"/>
          </a:p>
          <a:p>
            <a:pPr>
              <a:buFont typeface="Arial" pitchFamily="34" charset="0"/>
              <a:buNone/>
            </a:pPr>
            <a:endParaRPr lang="sv-SE" dirty="0"/>
          </a:p>
          <a:p>
            <a:pPr>
              <a:buFont typeface="Arial" pitchFamily="34" charset="0"/>
              <a:buNone/>
            </a:pPr>
            <a:endParaRPr lang="sv-SE" dirty="0"/>
          </a:p>
        </p:txBody>
      </p:sp>
      <p:sp>
        <p:nvSpPr>
          <p:cNvPr id="6" name="Platshållare för innehåll 2">
            <a:extLst>
              <a:ext uri="{FF2B5EF4-FFF2-40B4-BE49-F238E27FC236}">
                <a16:creationId xmlns:a16="http://schemas.microsoft.com/office/drawing/2014/main" id="{FAF65428-305E-4C5F-9ACC-19D096D6089A}"/>
              </a:ext>
            </a:extLst>
          </p:cNvPr>
          <p:cNvSpPr txBox="1">
            <a:spLocks/>
          </p:cNvSpPr>
          <p:nvPr/>
        </p:nvSpPr>
        <p:spPr>
          <a:xfrm>
            <a:off x="1763688" y="2334270"/>
            <a:ext cx="6696744" cy="6626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27063" indent="-177800"/>
            <a:r>
              <a:rPr lang="sv-SE" sz="1300" dirty="0"/>
              <a:t>...</a:t>
            </a:r>
          </a:p>
          <a:p>
            <a:pPr marL="627063" indent="-177800"/>
            <a:r>
              <a:rPr lang="sv-SE" sz="1300" dirty="0"/>
              <a:t>Avtackning</a:t>
            </a:r>
          </a:p>
          <a:p>
            <a:pPr marL="452438" indent="-452438">
              <a:buFont typeface="Arial" pitchFamily="34" charset="0"/>
              <a:buNone/>
            </a:pPr>
            <a:endParaRPr lang="sv-SE" sz="1300" dirty="0"/>
          </a:p>
          <a:p>
            <a:pPr marL="452438" indent="-452438">
              <a:buFont typeface="Arial" pitchFamily="34" charset="0"/>
              <a:buNone/>
            </a:pPr>
            <a:endParaRPr lang="sv-SE" sz="2700" dirty="0"/>
          </a:p>
          <a:p>
            <a:pPr>
              <a:buFont typeface="Arial" pitchFamily="34" charset="0"/>
              <a:buNone/>
            </a:pPr>
            <a:endParaRPr lang="sv-SE" dirty="0"/>
          </a:p>
          <a:p>
            <a:pPr>
              <a:buFont typeface="Arial" pitchFamily="34" charset="0"/>
              <a:buNone/>
            </a:pPr>
            <a:endParaRPr lang="sv-SE" dirty="0"/>
          </a:p>
          <a:p>
            <a:pPr>
              <a:buFont typeface="Arial" pitchFamily="34" charset="0"/>
              <a:buNone/>
            </a:pPr>
            <a:endParaRPr lang="sv-SE" dirty="0"/>
          </a:p>
        </p:txBody>
      </p:sp>
      <p:pic>
        <p:nvPicPr>
          <p:cNvPr id="10246" name="Picture 6" descr="Bildresultat för tulips gif">
            <a:extLst>
              <a:ext uri="{FF2B5EF4-FFF2-40B4-BE49-F238E27FC236}">
                <a16:creationId xmlns:a16="http://schemas.microsoft.com/office/drawing/2014/main" id="{750042B0-AC60-4790-A7C2-B21754BE51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472874"/>
            <a:ext cx="6038365" cy="63201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Bildresultat för art boat gif">
            <a:extLst>
              <a:ext uri="{FF2B5EF4-FFF2-40B4-BE49-F238E27FC236}">
                <a16:creationId xmlns:a16="http://schemas.microsoft.com/office/drawing/2014/main" id="{AB0EDBF2-99CE-4D7A-AB72-CF9E81995039}"/>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59" y="3214750"/>
            <a:ext cx="360040" cy="42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887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0" presetClass="path" presetSubtype="0" accel="79000" decel="21000" fill="hold" nodeType="withEffect">
                                  <p:stCondLst>
                                    <p:cond delay="1000"/>
                                  </p:stCondLst>
                                  <p:childTnLst>
                                    <p:animMotion origin="layout" path="M -1.11111E-6 -0.00023 L -1.11111E-6 0 C 0.02309 0.00255 -0.00538 -0.00069 0.02483 0.00208 C 0.02813 0.00255 0.0316 0.00301 0.03507 0.00324 C 0.04844 0.00394 0.06198 0.00417 0.0757 0.00463 C 0.08038 0.00463 0.08542 0.00509 0.09045 0.00556 C 0.09306 0.00579 0.09583 0.00648 0.09844 0.00671 C 0.10243 0.00718 0.10642 0.00741 0.11042 0.00787 C 0.17448 0.00694 0.19306 0.00579 0.24792 0.00787 C 0.25191 0.0081 0.2559 0.00856 0.2599 0.00903 L 0.27379 0.01042 L 0.37847 0.00903 C 0.39045 0.0088 0.40243 0.00833 0.41441 0.00787 L 0.47813 0.00671 L 0.51389 0.00556 L 0.56684 0.00463 L 0.63351 0.00208 C 0.63646 0.00162 0.63941 0.00116 0.64236 0.00093 C 0.64844 0.00046 0.65452 0.00023 0.66024 -0.00023 L 0.67639 -0.00116 L 0.73108 -0.00023 C 0.73559 0 0.73976 0.00069 0.7441 0.00093 C 0.76215 0.00162 0.77986 0.00162 0.79792 0.00208 C 0.80469 0.00417 0.80504 0.00463 0.81476 0.00463 C 0.83177 0.00463 0.84861 0.0037 0.86563 0.00324 C 0.87795 0.00069 0.87604 0.00093 0.89549 0.00093 C 0.91024 0.00093 0.92483 0.00162 0.93941 0.00208 C 0.9474 0.00255 0.95538 0.00301 0.9632 0.00324 C 0.98854 0.00347 1.01389 0.00324 1.03924 0.00324 " pathEditMode="relative" rAng="0" ptsTypes="AAAAAAAAAAAAAAAAAAAAAAAAAAAAA">
                                      <p:cBhvr>
                                        <p:cTn id="9" dur="20000" fill="hold"/>
                                        <p:tgtEl>
                                          <p:spTgt spid="7"/>
                                        </p:tgtEl>
                                        <p:attrNameLst>
                                          <p:attrName>ppt_x</p:attrName>
                                          <p:attrName>ppt_y</p:attrName>
                                        </p:attrNameLst>
                                      </p:cBhvr>
                                      <p:rCtr x="51962" y="486"/>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46"/>
                                        </p:tgtEl>
                                        <p:attrNameLst>
                                          <p:attrName>style.visibility</p:attrName>
                                        </p:attrNameLst>
                                      </p:cBhvr>
                                      <p:to>
                                        <p:strVal val="visible"/>
                                      </p:to>
                                    </p:set>
                                    <p:animEffect transition="in" filter="wipe(down)">
                                      <p:cBhvr>
                                        <p:cTn id="14" dur="125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691CF-6457-C8A2-DC9D-3B4C9FE83E3E}"/>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E0104265-CFBD-26B3-4337-C6A10A7E3A3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Bildobjekt 3" descr="En bild som visar klädsel, person, Människoansikte, person&#10;&#10;Automatiskt genererad beskrivning">
            <a:extLst>
              <a:ext uri="{FF2B5EF4-FFF2-40B4-BE49-F238E27FC236}">
                <a16:creationId xmlns:a16="http://schemas.microsoft.com/office/drawing/2014/main" id="{95FE9A71-11D4-517F-2E6E-817DFC246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3436">
            <a:off x="833758" y="524637"/>
            <a:ext cx="4395269" cy="5808726"/>
          </a:xfrm>
          <a:prstGeom prst="rect">
            <a:avLst/>
          </a:prstGeom>
          <a:ln>
            <a:solidFill>
              <a:schemeClr val="accent1"/>
            </a:solidFill>
          </a:ln>
          <a:effectLst>
            <a:outerShdw blurRad="50800" dist="38100" dir="2700000" algn="tl" rotWithShape="0">
              <a:prstClr val="black">
                <a:alpha val="40000"/>
              </a:prstClr>
            </a:outerShdw>
          </a:effectLst>
        </p:spPr>
      </p:pic>
      <p:graphicFrame>
        <p:nvGraphicFramePr>
          <p:cNvPr id="2" name="Objekt 1">
            <a:extLst>
              <a:ext uri="{FF2B5EF4-FFF2-40B4-BE49-F238E27FC236}">
                <a16:creationId xmlns:a16="http://schemas.microsoft.com/office/drawing/2014/main" id="{9ED14F42-F0EA-1DC0-64F5-3CBA8757296D}"/>
              </a:ext>
            </a:extLst>
          </p:cNvPr>
          <p:cNvGraphicFramePr>
            <a:graphicFrameLocks noChangeAspect="1"/>
          </p:cNvGraphicFramePr>
          <p:nvPr>
            <p:extLst>
              <p:ext uri="{D42A27DB-BD31-4B8C-83A1-F6EECF244321}">
                <p14:modId xmlns:p14="http://schemas.microsoft.com/office/powerpoint/2010/main" val="1215154912"/>
              </p:ext>
            </p:extLst>
          </p:nvPr>
        </p:nvGraphicFramePr>
        <p:xfrm>
          <a:off x="5364088" y="3662767"/>
          <a:ext cx="3510682" cy="2862693"/>
        </p:xfrm>
        <a:graphic>
          <a:graphicData uri="http://schemas.openxmlformats.org/presentationml/2006/ole">
            <mc:AlternateContent xmlns:mc="http://schemas.openxmlformats.org/markup-compatibility/2006">
              <mc:Choice xmlns:v="urn:schemas-microsoft-com:vml" Requires="v">
                <p:oleObj r:id="rId6" imgW="5023080" imgH="4096440" progId="">
                  <p:embed/>
                </p:oleObj>
              </mc:Choice>
              <mc:Fallback>
                <p:oleObj r:id="rId6" imgW="5023080" imgH="4096440" progId="">
                  <p:embed/>
                  <p:pic>
                    <p:nvPicPr>
                      <p:cNvPr id="0" name=""/>
                      <p:cNvPicPr/>
                      <p:nvPr/>
                    </p:nvPicPr>
                    <p:blipFill>
                      <a:blip r:embed="rId7"/>
                      <a:stretch>
                        <a:fillRect/>
                      </a:stretch>
                    </p:blipFill>
                    <p:spPr>
                      <a:xfrm>
                        <a:off x="5364088" y="3662767"/>
                        <a:ext cx="3510682" cy="2862693"/>
                      </a:xfrm>
                      <a:prstGeom prst="rect">
                        <a:avLst/>
                      </a:prstGeom>
                    </p:spPr>
                  </p:pic>
                </p:oleObj>
              </mc:Fallback>
            </mc:AlternateContent>
          </a:graphicData>
        </a:graphic>
      </p:graphicFrame>
    </p:spTree>
    <p:extLst>
      <p:ext uri="{BB962C8B-B14F-4D97-AF65-F5344CB8AC3E}">
        <p14:creationId xmlns:p14="http://schemas.microsoft.com/office/powerpoint/2010/main" val="409126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F79EBC0-24E5-458C-945E-C1151CD844A7}"/>
              </a:ext>
            </a:extLst>
          </p:cNvPr>
          <p:cNvSpPr>
            <a:spLocks noGrp="1"/>
          </p:cNvSpPr>
          <p:nvPr>
            <p:ph type="title"/>
          </p:nvPr>
        </p:nvSpPr>
        <p:spPr/>
        <p:txBody>
          <a:bodyPr/>
          <a:lstStyle/>
          <a:p>
            <a:endParaRPr lang="sv-SE"/>
          </a:p>
        </p:txBody>
      </p:sp>
      <p:pic>
        <p:nvPicPr>
          <p:cNvPr id="7" name="Picture 2" descr="Bildresultat för art sailing boat gif">
            <a:extLst>
              <a:ext uri="{FF2B5EF4-FFF2-40B4-BE49-F238E27FC236}">
                <a16:creationId xmlns:a16="http://schemas.microsoft.com/office/drawing/2014/main" id="{CD6472CA-C711-4CAF-95D0-339797F8E1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67190"/>
            <a:ext cx="9633587" cy="722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26181"/>
      </p:ext>
    </p:extLst>
  </p:cSld>
  <p:clrMapOvr>
    <a:masterClrMapping/>
  </p:clrMapOvr>
  <p:transition spd="slow">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F47B80E3-F89E-43D1-9775-BE3723E861C9" descr="IMG_7962.jpg"/>
          <p:cNvPicPr>
            <a:picLocks noChangeAspect="1" noChangeArrowheads="1"/>
          </p:cNvPicPr>
          <p:nvPr/>
        </p:nvPicPr>
        <p:blipFill>
          <a:blip r:embed="rId2">
            <a:clrChange>
              <a:clrFrom>
                <a:srgbClr val="3F5260"/>
              </a:clrFrom>
              <a:clrTo>
                <a:srgbClr val="3F5260">
                  <a:alpha val="0"/>
                </a:srgbClr>
              </a:clrTo>
            </a:clrChange>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1428887" y="2008904"/>
            <a:ext cx="6858000" cy="1790700"/>
          </a:xfrm>
        </p:spPr>
        <p:txBody>
          <a:bodyPr/>
          <a:lstStyle/>
          <a:p>
            <a:pPr algn="l"/>
            <a:r>
              <a:rPr lang="sv-SE" b="1" dirty="0">
                <a:solidFill>
                  <a:schemeClr val="bg1"/>
                </a:solidFill>
              </a:rPr>
              <a:t>Juniorverksamhet  </a:t>
            </a:r>
            <a:br>
              <a:rPr lang="sv-SE" b="1" dirty="0">
                <a:solidFill>
                  <a:schemeClr val="bg1"/>
                </a:solidFill>
              </a:rPr>
            </a:br>
            <a:r>
              <a:rPr lang="sv-SE" b="1" dirty="0">
                <a:solidFill>
                  <a:schemeClr val="bg1"/>
                </a:solidFill>
              </a:rPr>
              <a:t>GSS 2023</a:t>
            </a:r>
          </a:p>
        </p:txBody>
      </p:sp>
      <p:sp>
        <p:nvSpPr>
          <p:cNvPr id="3" name="Underrubrik 2"/>
          <p:cNvSpPr>
            <a:spLocks noGrp="1"/>
          </p:cNvSpPr>
          <p:nvPr>
            <p:ph type="subTitle" idx="1"/>
          </p:nvPr>
        </p:nvSpPr>
        <p:spPr>
          <a:xfrm>
            <a:off x="860401" y="3567487"/>
            <a:ext cx="6858000" cy="2187246"/>
          </a:xfrm>
        </p:spPr>
        <p:txBody>
          <a:bodyPr>
            <a:normAutofit fontScale="62500" lnSpcReduction="20000"/>
          </a:bodyPr>
          <a:lstStyle/>
          <a:p>
            <a:endParaRPr lang="sv-SE" dirty="0"/>
          </a:p>
          <a:p>
            <a:endParaRPr lang="sv-SE" dirty="0"/>
          </a:p>
          <a:p>
            <a:endParaRPr lang="sv-SE" dirty="0"/>
          </a:p>
          <a:p>
            <a:endParaRPr lang="sv-SE" dirty="0"/>
          </a:p>
          <a:p>
            <a:endParaRPr lang="sv-SE" dirty="0"/>
          </a:p>
          <a:p>
            <a:r>
              <a:rPr lang="sv-SE" b="1" dirty="0">
                <a:solidFill>
                  <a:schemeClr val="bg1"/>
                </a:solidFill>
                <a:latin typeface="+mj-lt"/>
              </a:rPr>
              <a:t>Årsmöte 240222</a:t>
            </a:r>
          </a:p>
          <a:p>
            <a:r>
              <a:rPr lang="sv-SE" b="1" dirty="0">
                <a:solidFill>
                  <a:schemeClr val="bg1"/>
                </a:solidFill>
                <a:latin typeface="+mj-lt"/>
              </a:rPr>
              <a:t>Maria Palm Junioransvarig</a:t>
            </a:r>
          </a:p>
        </p:txBody>
      </p:sp>
    </p:spTree>
    <p:extLst>
      <p:ext uri="{BB962C8B-B14F-4D97-AF65-F5344CB8AC3E}">
        <p14:creationId xmlns:p14="http://schemas.microsoft.com/office/powerpoint/2010/main" val="1757392847"/>
      </p:ext>
    </p:extLst>
  </p:cSld>
  <p:clrMapOvr>
    <a:masterClrMapping/>
  </p:clrMapOvr>
  <p:transition spd="slow">
    <p:blinds/>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62592</TotalTime>
  <Words>5693</Words>
  <Application>Microsoft Office PowerPoint</Application>
  <PresentationFormat>Bildspel på skärmen (4:3)</PresentationFormat>
  <Paragraphs>777</Paragraphs>
  <Slides>87</Slides>
  <Notes>62</Notes>
  <HiddenSlides>0</HiddenSlides>
  <MMClips>0</MMClips>
  <ScaleCrop>false</ScaleCrop>
  <HeadingPairs>
    <vt:vector size="8" baseType="variant">
      <vt:variant>
        <vt:lpstr>Använt teckensnitt</vt:lpstr>
      </vt:variant>
      <vt:variant>
        <vt:i4>13</vt:i4>
      </vt:variant>
      <vt:variant>
        <vt:lpstr>Tema</vt:lpstr>
      </vt:variant>
      <vt:variant>
        <vt:i4>1</vt:i4>
      </vt:variant>
      <vt:variant>
        <vt:lpstr>Serverprogram för OLE-inbäddning</vt:lpstr>
      </vt:variant>
      <vt:variant>
        <vt:i4>0</vt:i4>
      </vt:variant>
      <vt:variant>
        <vt:lpstr>Bildrubriker</vt:lpstr>
      </vt:variant>
      <vt:variant>
        <vt:i4>87</vt:i4>
      </vt:variant>
    </vt:vector>
  </HeadingPairs>
  <TitlesOfParts>
    <vt:vector size="101" baseType="lpstr">
      <vt:lpstr>Amasis MT Pro Black</vt:lpstr>
      <vt:lpstr>Arial</vt:lpstr>
      <vt:lpstr>Arial Rounded MT Bold</vt:lpstr>
      <vt:lpstr>Calibri</vt:lpstr>
      <vt:lpstr>Copperplate Gothic Light</vt:lpstr>
      <vt:lpstr>Freestyle Script</vt:lpstr>
      <vt:lpstr>Garamond</vt:lpstr>
      <vt:lpstr>Georgia</vt:lpstr>
      <vt:lpstr>Lucida Handwriting</vt:lpstr>
      <vt:lpstr>Parchment</vt:lpstr>
      <vt:lpstr>Rage Italic</vt:lpstr>
      <vt:lpstr>Times New Roman</vt:lpstr>
      <vt:lpstr>Vladimir Script</vt:lpstr>
      <vt:lpstr>Office-tema</vt:lpstr>
      <vt:lpstr>PowerPoint-presentation</vt:lpstr>
      <vt:lpstr>PowerPoint-presentation</vt:lpstr>
      <vt:lpstr>DAGORDNING</vt:lpstr>
      <vt:lpstr>DAGORDNING</vt:lpstr>
      <vt:lpstr>PowerPoint-presentation</vt:lpstr>
      <vt:lpstr>DAGORDNING</vt:lpstr>
      <vt:lpstr>GSS Utmärkelser 2023</vt:lpstr>
      <vt:lpstr>Juniorverksamheten</vt:lpstr>
      <vt:lpstr>Juniorverksamhet   GSS 2023</vt:lpstr>
      <vt:lpstr>Juniorverksamheten</vt:lpstr>
      <vt:lpstr>Seglarskolan</vt:lpstr>
      <vt:lpstr>Målsättning &amp; vision juniorverksamheten</vt:lpstr>
      <vt:lpstr>GSS som Idrottsförening </vt:lpstr>
      <vt:lpstr>Resurser av betydelse för juniorverksamhet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Tack!</vt:lpstr>
      <vt:lpstr>DAGORDNING</vt:lpstr>
      <vt:lpstr>Verksamhetsberättelse 2023</vt:lpstr>
      <vt:lpstr>Verksamhetsberättelse</vt:lpstr>
      <vt:lpstr>Verksamhetsberättelse</vt:lpstr>
      <vt:lpstr>Verksamhetsberättelse</vt:lpstr>
      <vt:lpstr>Verksamhetsberättelse</vt:lpstr>
      <vt:lpstr>Verksamhetsberättelse</vt:lpstr>
      <vt:lpstr>Verksamhetsberättelse</vt:lpstr>
      <vt:lpstr>Verksamhetsberättelse</vt:lpstr>
      <vt:lpstr>Resultat‐ och balansräkning</vt:lpstr>
      <vt:lpstr>Resultat‐ och balansräkning 2023</vt:lpstr>
      <vt:lpstr>Resultat‐ och balansräkning 2023</vt:lpstr>
      <vt:lpstr>Resultat‐ och balansräkning 2023</vt:lpstr>
      <vt:lpstr>Resultat‐ och balansräkning 2023</vt:lpstr>
      <vt:lpstr>Resultat‐ och balansräkning 2023</vt:lpstr>
      <vt:lpstr>Resultat‐ och balansräkning 2023</vt:lpstr>
      <vt:lpstr>Resultat‐ och balansräkning 2023</vt:lpstr>
      <vt:lpstr>Resultat‐ och balansräkning 2023</vt:lpstr>
      <vt:lpstr>Resultat‐ och balansräkning 2023</vt:lpstr>
      <vt:lpstr>Resultat‐ och balansräkning 2023</vt:lpstr>
      <vt:lpstr>Resultat‐ och balansräkning 2023</vt:lpstr>
      <vt:lpstr>Resultat‐ och balansräkning 2023</vt:lpstr>
      <vt:lpstr>Resultat‐ och balansräkning 2023</vt:lpstr>
      <vt:lpstr>Resultat‐ och balansräkning 2023</vt:lpstr>
      <vt:lpstr>Resultat‐ och balansräkning 2023</vt:lpstr>
      <vt:lpstr>Noteringar till bokslut 2023 </vt:lpstr>
      <vt:lpstr>Noteringar till bokslut 2023 </vt:lpstr>
      <vt:lpstr>Varulager 20231231</vt:lpstr>
      <vt:lpstr>Medlemmar 2023 </vt:lpstr>
      <vt:lpstr>Båtplatser 2023 </vt:lpstr>
      <vt:lpstr>DAGORDNING</vt:lpstr>
      <vt:lpstr>PowerPoint-presentation</vt:lpstr>
      <vt:lpstr>DAGORDNING</vt:lpstr>
      <vt:lpstr>DAGORDNING</vt:lpstr>
      <vt:lpstr>GSS fonder</vt:lpstr>
      <vt:lpstr>GSS fonder</vt:lpstr>
      <vt:lpstr>PowerPoint-presentation</vt:lpstr>
      <vt:lpstr>GSS fonder 2023</vt:lpstr>
      <vt:lpstr>DAGORDNING</vt:lpstr>
      <vt:lpstr>Budgetförslag &amp; Verksamhetsplan 2024</vt:lpstr>
      <vt:lpstr>Budgetförslag 2024</vt:lpstr>
      <vt:lpstr>Budgetförslag 2024</vt:lpstr>
      <vt:lpstr>Budgetförslag 2024</vt:lpstr>
      <vt:lpstr>Budgetförslag 2024</vt:lpstr>
      <vt:lpstr>Budgetförslag 2024</vt:lpstr>
      <vt:lpstr>Budgetförslag 2024</vt:lpstr>
      <vt:lpstr>Budgetförslag 2024</vt:lpstr>
      <vt:lpstr>DAGORDNING</vt:lpstr>
      <vt:lpstr>DAGORDNING</vt:lpstr>
      <vt:lpstr>Valberedning  januari 2024</vt:lpstr>
      <vt:lpstr>DAGORDNING</vt:lpstr>
      <vt:lpstr>Inkomna frågor</vt:lpstr>
      <vt:lpstr>Inkomna frågor</vt:lpstr>
      <vt:lpstr>DAGORDNING</vt:lpstr>
      <vt:lpstr>Seglingsprogram 2024</vt:lpstr>
      <vt:lpstr>Säsongens händelser</vt:lpstr>
      <vt:lpstr>DAGORDNING</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Välkommen till   Gefle Segel Sällskaps årsmöte måndagen den 9 februari 2015</dc:title>
  <dc:creator>Linda</dc:creator>
  <cp:lastModifiedBy>Linda S Gunnarson</cp:lastModifiedBy>
  <cp:revision>782</cp:revision>
  <dcterms:created xsi:type="dcterms:W3CDTF">2015-02-04T12:05:48Z</dcterms:created>
  <dcterms:modified xsi:type="dcterms:W3CDTF">2024-02-23T09:28:30Z</dcterms:modified>
</cp:coreProperties>
</file>